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05" autoAdjust="0"/>
    <p:restoredTop sz="94660"/>
  </p:normalViewPr>
  <p:slideViewPr>
    <p:cSldViewPr snapToGrid="0">
      <p:cViewPr>
        <p:scale>
          <a:sx n="66" d="100"/>
          <a:sy n="66" d="100"/>
        </p:scale>
        <p:origin x="133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85EA8A9-0AAD-67BA-45C2-F562F0850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7AC9656-B8F0-6C4B-7167-D2FCE399E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FCBF310-EDA2-C2F4-0028-A206DB6D7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1D13-815C-4577-8CBE-840748859F98}" type="datetimeFigureOut">
              <a:rPr lang="he-IL" smtClean="0"/>
              <a:t>ט"ו/כסלו/תשפ"ו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1EDA1D4-790A-A345-2EAB-86F5A52F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3DEE473-9AEB-4113-B351-E18E5789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49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DB6755F-F634-9206-D64E-3C361AF1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6BC2932-06F7-CF2A-5BD3-CD6673488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AF3059A-D102-62FD-DDC4-5B07BEA9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1D13-815C-4577-8CBE-840748859F98}" type="datetimeFigureOut">
              <a:rPr lang="he-IL" smtClean="0"/>
              <a:t>ט"ו/כסלו/תשפ"ו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EA3C811-8F88-76D0-39AA-804461060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7CEB6B6-4185-7161-FCAD-4A5C7E09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2429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210FDBA-7C42-7ED7-8F97-7DC72FD699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B6E8442-8600-1E49-4028-94AC40B5E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F6AC751-D3D2-E49B-3D43-A9680965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1D13-815C-4577-8CBE-840748859F98}" type="datetimeFigureOut">
              <a:rPr lang="he-IL" smtClean="0"/>
              <a:t>ט"ו/כסלו/תשפ"ו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33BE274-038E-BCEE-24EF-1F282BF0D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79DD15D-E498-1627-2100-AD7697BE1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26641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4DBC5A2-DDBC-7E44-95E3-B467372A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2CA3CA6-F591-8830-F1CB-E9852E6E2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238190A-B0FD-7116-233C-6F42CB3D2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1D13-815C-4577-8CBE-840748859F98}" type="datetimeFigureOut">
              <a:rPr lang="he-IL" smtClean="0"/>
              <a:t>ט"ו/כסלו/תשפ"ו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C3FE2E7-0C09-592E-5A7B-4C8D32E7D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18DA158-07B2-FD72-E42B-20CDD0B37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543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2523E5-F398-6B0B-36AD-E6A4B7E35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4416A0E-B942-CA2F-6F18-B158E0D6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A4D8B21-AFF3-6378-81F2-613E62DA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1D13-815C-4577-8CBE-840748859F98}" type="datetimeFigureOut">
              <a:rPr lang="he-IL" smtClean="0"/>
              <a:t>ט"ו/כסלו/תשפ"ו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74B0AE9-1F49-0C4C-16E7-A0A03A368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5F7C6A8-C68F-34ED-CAA3-66D53BD9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3870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83650AF-39AA-399F-A633-8DEABEEE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FBC711B-4071-E050-72F5-B0487F825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E8B7367-F985-A90E-9D6C-C50935B52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E80A8F2-2F50-384C-EBFF-C7B1C1374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1D13-815C-4577-8CBE-840748859F98}" type="datetimeFigureOut">
              <a:rPr lang="he-IL" smtClean="0"/>
              <a:t>ט"ו/כסלו/תשפ"ו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C788824-D095-351F-3239-6296BA3D5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94825FD-E90C-62AE-D02B-B235A037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60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5025FF-40DD-83EF-6A94-732077CA4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E9B8C81-C494-ABDA-7DBE-F8862D554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F979F27-BDA9-2DD4-C828-6C0D8E2C3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F3BB006F-8608-2B26-582E-B63C09FB7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76F618AB-4DCF-1391-B0C4-42ADE1D90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C79C9AC5-C0CC-A373-2E8C-B5F32BCFE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1D13-815C-4577-8CBE-840748859F98}" type="datetimeFigureOut">
              <a:rPr lang="he-IL" smtClean="0"/>
              <a:t>ט"ו/כסלו/תשפ"ו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E752EEBC-EEC5-9CE1-4F01-6578BC2B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C76B8AC-AB30-035B-997B-6B2EF3BE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4485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60AD3A3-3E99-E6C4-A42A-DE632280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9AC0C54F-0B0F-F03D-EC26-3BD4E2071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1D13-815C-4577-8CBE-840748859F98}" type="datetimeFigureOut">
              <a:rPr lang="he-IL" smtClean="0"/>
              <a:t>ט"ו/כסלו/תשפ"ו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A8F278BF-3E41-3CE7-730E-A6FAB65DB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16E1DCD-662E-4D40-8166-622A93DC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493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91440A24-01EE-EC8F-1258-95F8EA77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1D13-815C-4577-8CBE-840748859F98}" type="datetimeFigureOut">
              <a:rPr lang="he-IL" smtClean="0"/>
              <a:t>ט"ו/כסלו/תשפ"ו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F4450C45-7500-A54A-488E-6777453E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2A1001E-407C-3D3E-F1D8-CCF36D108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846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C9B7F6-6B88-217F-68F0-D688CA4A2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40F30E4-092C-0501-9767-0140A7793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9F55087-126C-7138-7AF9-9EF6F11A5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E21EA0F-8DA5-E679-0D25-3EB4F0445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1D13-815C-4577-8CBE-840748859F98}" type="datetimeFigureOut">
              <a:rPr lang="he-IL" smtClean="0"/>
              <a:t>ט"ו/כסלו/תשפ"ו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82FB4A0-B2C5-6D5D-A8F0-650496169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E2834B1-348C-E706-1B78-8280FF5D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8881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F1B714E-93ED-40C1-1C3B-66CECDE1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3BDAA090-091C-7B17-4219-E742F4CBB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790881B-C16A-3BCF-284E-179E331DE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36E8151-2B0F-4E23-A698-32348CE0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1D13-815C-4577-8CBE-840748859F98}" type="datetimeFigureOut">
              <a:rPr lang="he-IL" smtClean="0"/>
              <a:t>ט"ו/כסלו/תשפ"ו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A24C45B-E83A-60CB-0106-694AC465E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2515CF6-2917-0884-F646-AC8153FC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971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58506AA4-15F1-79EF-54F6-886CC1B7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5011309-7E91-B979-9408-4E2D504D6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EC8EC1A-58B5-4F0D-9EED-FD17D40B9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FF1D13-815C-4577-8CBE-840748859F98}" type="datetimeFigureOut">
              <a:rPr lang="he-IL" smtClean="0"/>
              <a:t>ט"ו/כסלו/תשפ"ו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3B90372-10F1-896D-E8A9-125797B15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C0E0C1E-AA65-C350-88C7-66B2DF201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029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4.png"/><Relationship Id="rId18" Type="http://schemas.openxmlformats.org/officeDocument/2006/relationships/image" Target="../media/image9.svg"/><Relationship Id="rId3" Type="http://schemas.openxmlformats.org/officeDocument/2006/relationships/image" Target="../media/image14.png"/><Relationship Id="rId21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3.svg"/><Relationship Id="rId1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7.sv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.png"/><Relationship Id="rId5" Type="http://schemas.openxmlformats.org/officeDocument/2006/relationships/image" Target="../media/image16.png"/><Relationship Id="rId15" Type="http://schemas.openxmlformats.org/officeDocument/2006/relationships/image" Target="../media/image6.png"/><Relationship Id="rId10" Type="http://schemas.openxmlformats.org/officeDocument/2006/relationships/image" Target="../media/image21.svg"/><Relationship Id="rId19" Type="http://schemas.openxmlformats.org/officeDocument/2006/relationships/image" Target="../media/image10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5.svg"/><Relationship Id="rId22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4.png"/><Relationship Id="rId18" Type="http://schemas.openxmlformats.org/officeDocument/2006/relationships/image" Target="../media/image9.svg"/><Relationship Id="rId3" Type="http://schemas.openxmlformats.org/officeDocument/2006/relationships/image" Target="../media/image22.png"/><Relationship Id="rId21" Type="http://schemas.openxmlformats.org/officeDocument/2006/relationships/image" Target="../media/image12.png"/><Relationship Id="rId7" Type="http://schemas.openxmlformats.org/officeDocument/2006/relationships/image" Target="../media/image26.png"/><Relationship Id="rId12" Type="http://schemas.openxmlformats.org/officeDocument/2006/relationships/image" Target="../media/image3.svg"/><Relationship Id="rId1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7.sv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2.png"/><Relationship Id="rId5" Type="http://schemas.openxmlformats.org/officeDocument/2006/relationships/image" Target="../media/image24.png"/><Relationship Id="rId15" Type="http://schemas.openxmlformats.org/officeDocument/2006/relationships/image" Target="../media/image6.png"/><Relationship Id="rId10" Type="http://schemas.openxmlformats.org/officeDocument/2006/relationships/image" Target="../media/image29.svg"/><Relationship Id="rId19" Type="http://schemas.openxmlformats.org/officeDocument/2006/relationships/image" Target="../media/image10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5.svg"/><Relationship Id="rId22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30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32.png"/><Relationship Id="rId10" Type="http://schemas.openxmlformats.org/officeDocument/2006/relationships/image" Target="../media/image9.svg"/><Relationship Id="rId19" Type="http://schemas.openxmlformats.org/officeDocument/2006/relationships/image" Target="../media/image36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43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42.png"/><Relationship Id="rId2" Type="http://schemas.openxmlformats.org/officeDocument/2006/relationships/image" Target="../media/image1.png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40.png"/><Relationship Id="rId10" Type="http://schemas.openxmlformats.org/officeDocument/2006/relationships/image" Target="../media/image9.svg"/><Relationship Id="rId19" Type="http://schemas.openxmlformats.org/officeDocument/2006/relationships/image" Target="../media/image44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3378CAA0-EA4C-18D6-E4A2-9183029A3D9F}"/>
              </a:ext>
            </a:extLst>
          </p:cNvPr>
          <p:cNvSpPr txBox="1"/>
          <p:nvPr/>
        </p:nvSpPr>
        <p:spPr>
          <a:xfrm>
            <a:off x="324461" y="2324558"/>
            <a:ext cx="1055985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Explicit-Implicit Skill Extraction</a:t>
            </a:r>
            <a:endParaRPr lang="he-IL" sz="48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A52C98DE-D207-37E1-5AB0-4816F438BE43}"/>
              </a:ext>
            </a:extLst>
          </p:cNvPr>
          <p:cNvSpPr txBox="1"/>
          <p:nvPr/>
        </p:nvSpPr>
        <p:spPr>
          <a:xfrm>
            <a:off x="137652" y="4665898"/>
            <a:ext cx="10350911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Presented by: Yonatan Elman, Michael Kovalchuk, Roni Fadlon</a:t>
            </a:r>
          </a:p>
          <a:p>
            <a:pPr algn="l" rtl="0"/>
            <a:endParaRPr lang="he-IL" sz="20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8E5A66D4-508C-D944-EDC2-68B2EB1D39B5}"/>
              </a:ext>
            </a:extLst>
          </p:cNvPr>
          <p:cNvGrpSpPr/>
          <p:nvPr/>
        </p:nvGrpSpPr>
        <p:grpSpPr>
          <a:xfrm>
            <a:off x="324461" y="5948479"/>
            <a:ext cx="1484671" cy="801329"/>
            <a:chOff x="491611" y="142569"/>
            <a:chExt cx="1484671" cy="801329"/>
          </a:xfrm>
        </p:grpSpPr>
        <p:sp>
          <p:nvSpPr>
            <p:cNvPr id="27" name="מלבן: פינות מעוגלות 26">
              <a:extLst>
                <a:ext uri="{FF2B5EF4-FFF2-40B4-BE49-F238E27FC236}">
                  <a16:creationId xmlns:a16="http://schemas.microsoft.com/office/drawing/2014/main" id="{AB3EAB3F-9B93-C4DD-BE77-E277AAE6F612}"/>
                </a:ext>
              </a:extLst>
            </p:cNvPr>
            <p:cNvSpPr/>
            <p:nvPr/>
          </p:nvSpPr>
          <p:spPr>
            <a:xfrm>
              <a:off x="49161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28" name="גרפיקה 27" descr="בית קו מיתאר">
              <a:extLst>
                <a:ext uri="{FF2B5EF4-FFF2-40B4-BE49-F238E27FC236}">
                  <a16:creationId xmlns:a16="http://schemas.microsoft.com/office/drawing/2014/main" id="{C4C2EF5B-2900-F259-D4D1-B16221842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3281" y="142569"/>
              <a:ext cx="801329" cy="801329"/>
            </a:xfrm>
            <a:prstGeom prst="rect">
              <a:avLst/>
            </a:prstGeom>
          </p:spPr>
        </p:pic>
      </p:grpSp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298D00B1-2427-A146-C690-8065B7513B91}"/>
              </a:ext>
            </a:extLst>
          </p:cNvPr>
          <p:cNvGrpSpPr/>
          <p:nvPr/>
        </p:nvGrpSpPr>
        <p:grpSpPr>
          <a:xfrm>
            <a:off x="2281081" y="6478228"/>
            <a:ext cx="1484671" cy="759544"/>
            <a:chOff x="2448231" y="184354"/>
            <a:chExt cx="1484671" cy="759544"/>
          </a:xfrm>
        </p:grpSpPr>
        <p:sp>
          <p:nvSpPr>
            <p:cNvPr id="30" name="מלבן: פינות מעוגלות 29">
              <a:extLst>
                <a:ext uri="{FF2B5EF4-FFF2-40B4-BE49-F238E27FC236}">
                  <a16:creationId xmlns:a16="http://schemas.microsoft.com/office/drawing/2014/main" id="{0A560638-9D7F-855A-6193-8EE030703D60}"/>
                </a:ext>
              </a:extLst>
            </p:cNvPr>
            <p:cNvSpPr/>
            <p:nvPr/>
          </p:nvSpPr>
          <p:spPr>
            <a:xfrm>
              <a:off x="244823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31" name="גרפיקה 30" descr="נורת חשמל וגלגל שיניים קו מיתאר">
              <a:extLst>
                <a:ext uri="{FF2B5EF4-FFF2-40B4-BE49-F238E27FC236}">
                  <a16:creationId xmlns:a16="http://schemas.microsoft.com/office/drawing/2014/main" id="{46B52BD7-466F-C558-B91C-A0EC0C290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31687" y="184354"/>
              <a:ext cx="717757" cy="717757"/>
            </a:xfrm>
            <a:prstGeom prst="rect">
              <a:avLst/>
            </a:prstGeom>
          </p:spPr>
        </p:pic>
      </p:grpSp>
      <p:grpSp>
        <p:nvGrpSpPr>
          <p:cNvPr id="32" name="קבוצה 31">
            <a:extLst>
              <a:ext uri="{FF2B5EF4-FFF2-40B4-BE49-F238E27FC236}">
                <a16:creationId xmlns:a16="http://schemas.microsoft.com/office/drawing/2014/main" id="{EAF899D6-59DC-2149-3A5F-F55EF645E2AF}"/>
              </a:ext>
            </a:extLst>
          </p:cNvPr>
          <p:cNvGrpSpPr/>
          <p:nvPr/>
        </p:nvGrpSpPr>
        <p:grpSpPr>
          <a:xfrm>
            <a:off x="4237701" y="6517558"/>
            <a:ext cx="1484671" cy="722670"/>
            <a:chOff x="4404851" y="223684"/>
            <a:chExt cx="1484671" cy="722670"/>
          </a:xfrm>
        </p:grpSpPr>
        <p:sp>
          <p:nvSpPr>
            <p:cNvPr id="33" name="מלבן: פינות מעוגלות 32">
              <a:extLst>
                <a:ext uri="{FF2B5EF4-FFF2-40B4-BE49-F238E27FC236}">
                  <a16:creationId xmlns:a16="http://schemas.microsoft.com/office/drawing/2014/main" id="{6ADD8830-AC7F-5EFE-CACE-3EF55288AA3A}"/>
                </a:ext>
              </a:extLst>
            </p:cNvPr>
            <p:cNvSpPr/>
            <p:nvPr/>
          </p:nvSpPr>
          <p:spPr>
            <a:xfrm>
              <a:off x="440485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34" name="גרפיקה 33" descr="חוזה קו מיתאר">
              <a:extLst>
                <a:ext uri="{FF2B5EF4-FFF2-40B4-BE49-F238E27FC236}">
                  <a16:creationId xmlns:a16="http://schemas.microsoft.com/office/drawing/2014/main" id="{228EC40A-B991-BD3E-E699-B6FFB6448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85851" y="223684"/>
              <a:ext cx="722670" cy="722670"/>
            </a:xfrm>
            <a:prstGeom prst="rect">
              <a:avLst/>
            </a:prstGeom>
          </p:spPr>
        </p:pic>
      </p:grpSp>
      <p:grpSp>
        <p:nvGrpSpPr>
          <p:cNvPr id="35" name="קבוצה 34">
            <a:extLst>
              <a:ext uri="{FF2B5EF4-FFF2-40B4-BE49-F238E27FC236}">
                <a16:creationId xmlns:a16="http://schemas.microsoft.com/office/drawing/2014/main" id="{C1DE7F84-F3A5-589A-B952-3A28CA293202}"/>
              </a:ext>
            </a:extLst>
          </p:cNvPr>
          <p:cNvGrpSpPr/>
          <p:nvPr/>
        </p:nvGrpSpPr>
        <p:grpSpPr>
          <a:xfrm>
            <a:off x="6194321" y="6520016"/>
            <a:ext cx="1484671" cy="727586"/>
            <a:chOff x="6361471" y="226142"/>
            <a:chExt cx="1484671" cy="727586"/>
          </a:xfrm>
        </p:grpSpPr>
        <p:sp>
          <p:nvSpPr>
            <p:cNvPr id="36" name="מלבן: פינות מעוגלות 35">
              <a:extLst>
                <a:ext uri="{FF2B5EF4-FFF2-40B4-BE49-F238E27FC236}">
                  <a16:creationId xmlns:a16="http://schemas.microsoft.com/office/drawing/2014/main" id="{E4FBBB03-8846-66BD-4249-53E844F4F454}"/>
                </a:ext>
              </a:extLst>
            </p:cNvPr>
            <p:cNvSpPr/>
            <p:nvPr/>
          </p:nvSpPr>
          <p:spPr>
            <a:xfrm>
              <a:off x="636147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37" name="גרפיקה 36" descr="ראש עם גלגלי שיניים קו מיתאר">
              <a:extLst>
                <a:ext uri="{FF2B5EF4-FFF2-40B4-BE49-F238E27FC236}">
                  <a16:creationId xmlns:a16="http://schemas.microsoft.com/office/drawing/2014/main" id="{3C21FD17-B933-8D1D-A5D6-416EF6D2C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42471" y="231058"/>
              <a:ext cx="722670" cy="722670"/>
            </a:xfrm>
            <a:prstGeom prst="rect">
              <a:avLst/>
            </a:prstGeom>
          </p:spPr>
        </p:pic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7D3DE197-D628-CBC7-34DD-9B5EE93243E6}"/>
              </a:ext>
            </a:extLst>
          </p:cNvPr>
          <p:cNvGrpSpPr/>
          <p:nvPr/>
        </p:nvGrpSpPr>
        <p:grpSpPr>
          <a:xfrm>
            <a:off x="8150941" y="6517558"/>
            <a:ext cx="1484671" cy="722670"/>
            <a:chOff x="8318091" y="223684"/>
            <a:chExt cx="1484671" cy="722670"/>
          </a:xfrm>
        </p:grpSpPr>
        <p:sp>
          <p:nvSpPr>
            <p:cNvPr id="39" name="מלבן: פינות מעוגלות 38">
              <a:extLst>
                <a:ext uri="{FF2B5EF4-FFF2-40B4-BE49-F238E27FC236}">
                  <a16:creationId xmlns:a16="http://schemas.microsoft.com/office/drawing/2014/main" id="{86D912A5-5949-1172-F333-E627ECD1CD7C}"/>
                </a:ext>
              </a:extLst>
            </p:cNvPr>
            <p:cNvSpPr/>
            <p:nvPr/>
          </p:nvSpPr>
          <p:spPr>
            <a:xfrm>
              <a:off x="831809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40" name="גרפיקה 39" descr="חיפוש בתיקיה קו מיתאר">
              <a:extLst>
                <a:ext uri="{FF2B5EF4-FFF2-40B4-BE49-F238E27FC236}">
                  <a16:creationId xmlns:a16="http://schemas.microsoft.com/office/drawing/2014/main" id="{D47D622D-E168-68E2-E864-A846A5267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99091" y="223684"/>
              <a:ext cx="722670" cy="722670"/>
            </a:xfrm>
            <a:prstGeom prst="rect">
              <a:avLst/>
            </a:prstGeom>
          </p:spPr>
        </p:pic>
      </p:grpSp>
      <p:grpSp>
        <p:nvGrpSpPr>
          <p:cNvPr id="41" name="קבוצה 40">
            <a:extLst>
              <a:ext uri="{FF2B5EF4-FFF2-40B4-BE49-F238E27FC236}">
                <a16:creationId xmlns:a16="http://schemas.microsoft.com/office/drawing/2014/main" id="{EFC976F4-FCD5-B57F-CC8B-261F40A3C0F5}"/>
              </a:ext>
            </a:extLst>
          </p:cNvPr>
          <p:cNvGrpSpPr/>
          <p:nvPr/>
        </p:nvGrpSpPr>
        <p:grpSpPr>
          <a:xfrm>
            <a:off x="10107561" y="6478228"/>
            <a:ext cx="1484671" cy="759544"/>
            <a:chOff x="10274711" y="184354"/>
            <a:chExt cx="1484671" cy="759544"/>
          </a:xfrm>
        </p:grpSpPr>
        <p:sp>
          <p:nvSpPr>
            <p:cNvPr id="42" name="מלבן: פינות מעוגלות 41">
              <a:extLst>
                <a:ext uri="{FF2B5EF4-FFF2-40B4-BE49-F238E27FC236}">
                  <a16:creationId xmlns:a16="http://schemas.microsoft.com/office/drawing/2014/main" id="{DD520A9D-5987-7EDE-B552-90CFA70644F6}"/>
                </a:ext>
              </a:extLst>
            </p:cNvPr>
            <p:cNvSpPr/>
            <p:nvPr/>
          </p:nvSpPr>
          <p:spPr>
            <a:xfrm>
              <a:off x="1027471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43" name="גרפיקה 42" descr="תרשים עמודות קו מיתאר">
              <a:extLst>
                <a:ext uri="{FF2B5EF4-FFF2-40B4-BE49-F238E27FC236}">
                  <a16:creationId xmlns:a16="http://schemas.microsoft.com/office/drawing/2014/main" id="{3ED33296-3EA0-758B-BD9A-90EB349DB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655711" y="184354"/>
              <a:ext cx="722670" cy="7226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8106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627DD9-3271-A96B-46D0-E7D54C33F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גרפיקה 10" descr="נורה עם מילוי מלא">
            <a:extLst>
              <a:ext uri="{FF2B5EF4-FFF2-40B4-BE49-F238E27FC236}">
                <a16:creationId xmlns:a16="http://schemas.microsoft.com/office/drawing/2014/main" id="{1E441E8A-6427-3850-9A71-C0FC7A41E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913" y="1228526"/>
            <a:ext cx="575590" cy="575590"/>
          </a:xfrm>
          <a:prstGeom prst="rect">
            <a:avLst/>
          </a:prstGeom>
        </p:spPr>
      </p:pic>
      <p:pic>
        <p:nvPicPr>
          <p:cNvPr id="14" name="גרפיקה 13" descr="יעד עם מילוי מלא">
            <a:extLst>
              <a:ext uri="{FF2B5EF4-FFF2-40B4-BE49-F238E27FC236}">
                <a16:creationId xmlns:a16="http://schemas.microsoft.com/office/drawing/2014/main" id="{3703AECB-B732-C92A-6505-193AF9D24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2913" y="2409685"/>
            <a:ext cx="575590" cy="575590"/>
          </a:xfrm>
          <a:prstGeom prst="rect">
            <a:avLst/>
          </a:prstGeom>
        </p:spPr>
      </p:pic>
      <p:pic>
        <p:nvPicPr>
          <p:cNvPr id="26" name="גרפיקה 25" descr="מבוך עם מילוי מלא">
            <a:extLst>
              <a:ext uri="{FF2B5EF4-FFF2-40B4-BE49-F238E27FC236}">
                <a16:creationId xmlns:a16="http://schemas.microsoft.com/office/drawing/2014/main" id="{5C6331F1-5816-BFD2-00DB-84614CAB9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913" y="3590843"/>
            <a:ext cx="575590" cy="575590"/>
          </a:xfrm>
          <a:prstGeom prst="rect">
            <a:avLst/>
          </a:prstGeom>
        </p:spPr>
      </p:pic>
      <p:pic>
        <p:nvPicPr>
          <p:cNvPr id="28" name="גרפיקה 27" descr="כלים עם מילוי מלא">
            <a:extLst>
              <a:ext uri="{FF2B5EF4-FFF2-40B4-BE49-F238E27FC236}">
                <a16:creationId xmlns:a16="http://schemas.microsoft.com/office/drawing/2014/main" id="{BC57CFBD-2A47-E370-3500-1D3BB323B5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3816" y="4772002"/>
            <a:ext cx="575590" cy="575590"/>
          </a:xfrm>
          <a:prstGeom prst="rect">
            <a:avLst/>
          </a:prstGeom>
        </p:spPr>
      </p:pic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949130FD-9D89-94CB-8AE7-E1B4492050CA}"/>
              </a:ext>
            </a:extLst>
          </p:cNvPr>
          <p:cNvSpPr txBox="1"/>
          <p:nvPr/>
        </p:nvSpPr>
        <p:spPr>
          <a:xfrm>
            <a:off x="833281" y="1346513"/>
            <a:ext cx="1135871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Background-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Resumes are free text; skill information is scattered, explicit and implicit.</a:t>
            </a:r>
          </a:p>
          <a:p>
            <a:pPr algn="l" rtl="0"/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3F1DEAD3-24B4-8BFB-71B5-F0C0E6C2CBB2}"/>
              </a:ext>
            </a:extLst>
          </p:cNvPr>
          <p:cNvSpPr txBox="1"/>
          <p:nvPr/>
        </p:nvSpPr>
        <p:spPr>
          <a:xfrm>
            <a:off x="833281" y="2478192"/>
            <a:ext cx="1135871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Importance-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Accurate skill mapping is key for reliable candidate matching.</a:t>
            </a:r>
          </a:p>
          <a:p>
            <a:pPr algn="l" rtl="0"/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352D7E95-A183-164F-EA75-C7BFD2FEB05C}"/>
              </a:ext>
            </a:extLst>
          </p:cNvPr>
          <p:cNvSpPr txBox="1"/>
          <p:nvPr/>
        </p:nvSpPr>
        <p:spPr>
          <a:xfrm>
            <a:off x="833281" y="3721973"/>
            <a:ext cx="1135871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Challenge-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Implicit skills don’t appear by name and vary in phrasing.</a:t>
            </a:r>
          </a:p>
          <a:p>
            <a:pPr algn="l" rtl="0"/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6A0CDC60-1EEA-85D2-FF32-40AF654A9D1D}"/>
              </a:ext>
            </a:extLst>
          </p:cNvPr>
          <p:cNvSpPr txBox="1"/>
          <p:nvPr/>
        </p:nvSpPr>
        <p:spPr>
          <a:xfrm>
            <a:off x="833281" y="4875131"/>
            <a:ext cx="1135871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Today-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Manual review and keyword-based tools miss many implicit skills.</a:t>
            </a:r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grpSp>
        <p:nvGrpSpPr>
          <p:cNvPr id="59" name="קבוצה 58">
            <a:extLst>
              <a:ext uri="{FF2B5EF4-FFF2-40B4-BE49-F238E27FC236}">
                <a16:creationId xmlns:a16="http://schemas.microsoft.com/office/drawing/2014/main" id="{E70E74F7-B1EC-E749-F033-EDB17774FB55}"/>
              </a:ext>
            </a:extLst>
          </p:cNvPr>
          <p:cNvGrpSpPr/>
          <p:nvPr/>
        </p:nvGrpSpPr>
        <p:grpSpPr>
          <a:xfrm>
            <a:off x="324461" y="6349143"/>
            <a:ext cx="1484671" cy="801329"/>
            <a:chOff x="491611" y="142569"/>
            <a:chExt cx="1484671" cy="801329"/>
          </a:xfrm>
        </p:grpSpPr>
        <p:sp>
          <p:nvSpPr>
            <p:cNvPr id="60" name="מלבן: פינות מעוגלות 59">
              <a:extLst>
                <a:ext uri="{FF2B5EF4-FFF2-40B4-BE49-F238E27FC236}">
                  <a16:creationId xmlns:a16="http://schemas.microsoft.com/office/drawing/2014/main" id="{B2C11B35-7147-11A7-1D47-4C587BC9709C}"/>
                </a:ext>
              </a:extLst>
            </p:cNvPr>
            <p:cNvSpPr/>
            <p:nvPr/>
          </p:nvSpPr>
          <p:spPr>
            <a:xfrm>
              <a:off x="49161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61" name="גרפיקה 60" descr="בית קו מיתאר">
              <a:extLst>
                <a:ext uri="{FF2B5EF4-FFF2-40B4-BE49-F238E27FC236}">
                  <a16:creationId xmlns:a16="http://schemas.microsoft.com/office/drawing/2014/main" id="{B136EC59-6D94-941F-5847-CD851A2C1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3281" y="142569"/>
              <a:ext cx="801329" cy="801329"/>
            </a:xfrm>
            <a:prstGeom prst="rect">
              <a:avLst/>
            </a:prstGeom>
          </p:spPr>
        </p:pic>
      </p:grpSp>
      <p:grpSp>
        <p:nvGrpSpPr>
          <p:cNvPr id="62" name="קבוצה 61">
            <a:extLst>
              <a:ext uri="{FF2B5EF4-FFF2-40B4-BE49-F238E27FC236}">
                <a16:creationId xmlns:a16="http://schemas.microsoft.com/office/drawing/2014/main" id="{B7DA6E9C-6A21-3351-D6A5-66E1A5E328C3}"/>
              </a:ext>
            </a:extLst>
          </p:cNvPr>
          <p:cNvGrpSpPr/>
          <p:nvPr/>
        </p:nvGrpSpPr>
        <p:grpSpPr>
          <a:xfrm>
            <a:off x="2281081" y="5990264"/>
            <a:ext cx="1484671" cy="759544"/>
            <a:chOff x="2448231" y="184354"/>
            <a:chExt cx="1484671" cy="759544"/>
          </a:xfrm>
        </p:grpSpPr>
        <p:sp>
          <p:nvSpPr>
            <p:cNvPr id="63" name="מלבן: פינות מעוגלות 62">
              <a:extLst>
                <a:ext uri="{FF2B5EF4-FFF2-40B4-BE49-F238E27FC236}">
                  <a16:creationId xmlns:a16="http://schemas.microsoft.com/office/drawing/2014/main" id="{44245FBD-6A50-0301-D75B-5482D1BECF06}"/>
                </a:ext>
              </a:extLst>
            </p:cNvPr>
            <p:cNvSpPr/>
            <p:nvPr/>
          </p:nvSpPr>
          <p:spPr>
            <a:xfrm>
              <a:off x="244823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64" name="גרפיקה 63" descr="נורת חשמל וגלגל שיניים קו מיתאר">
              <a:extLst>
                <a:ext uri="{FF2B5EF4-FFF2-40B4-BE49-F238E27FC236}">
                  <a16:creationId xmlns:a16="http://schemas.microsoft.com/office/drawing/2014/main" id="{DE6E240B-CEB5-D2A2-17A5-8BA77EDF4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1687" y="184354"/>
              <a:ext cx="717757" cy="717757"/>
            </a:xfrm>
            <a:prstGeom prst="rect">
              <a:avLst/>
            </a:prstGeom>
          </p:spPr>
        </p:pic>
      </p:grpSp>
      <p:grpSp>
        <p:nvGrpSpPr>
          <p:cNvPr id="65" name="קבוצה 64">
            <a:extLst>
              <a:ext uri="{FF2B5EF4-FFF2-40B4-BE49-F238E27FC236}">
                <a16:creationId xmlns:a16="http://schemas.microsoft.com/office/drawing/2014/main" id="{BAEAD601-469A-4F5F-FAB8-DDCD89435CE2}"/>
              </a:ext>
            </a:extLst>
          </p:cNvPr>
          <p:cNvGrpSpPr/>
          <p:nvPr/>
        </p:nvGrpSpPr>
        <p:grpSpPr>
          <a:xfrm>
            <a:off x="4237701" y="6430258"/>
            <a:ext cx="1484671" cy="722670"/>
            <a:chOff x="4404851" y="223684"/>
            <a:chExt cx="1484671" cy="722670"/>
          </a:xfrm>
        </p:grpSpPr>
        <p:sp>
          <p:nvSpPr>
            <p:cNvPr id="66" name="מלבן: פינות מעוגלות 65">
              <a:extLst>
                <a:ext uri="{FF2B5EF4-FFF2-40B4-BE49-F238E27FC236}">
                  <a16:creationId xmlns:a16="http://schemas.microsoft.com/office/drawing/2014/main" id="{372AD5B4-60FE-2AF9-A367-87C032E4C6C9}"/>
                </a:ext>
              </a:extLst>
            </p:cNvPr>
            <p:cNvSpPr/>
            <p:nvPr/>
          </p:nvSpPr>
          <p:spPr>
            <a:xfrm>
              <a:off x="440485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67" name="גרפיקה 66" descr="חוזה קו מיתאר">
              <a:extLst>
                <a:ext uri="{FF2B5EF4-FFF2-40B4-BE49-F238E27FC236}">
                  <a16:creationId xmlns:a16="http://schemas.microsoft.com/office/drawing/2014/main" id="{203A9DE8-985A-4591-6C6E-94ED7C8A2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785851" y="223684"/>
              <a:ext cx="722670" cy="722670"/>
            </a:xfrm>
            <a:prstGeom prst="rect">
              <a:avLst/>
            </a:prstGeom>
          </p:spPr>
        </p:pic>
      </p:grpSp>
      <p:grpSp>
        <p:nvGrpSpPr>
          <p:cNvPr id="68" name="קבוצה 67">
            <a:extLst>
              <a:ext uri="{FF2B5EF4-FFF2-40B4-BE49-F238E27FC236}">
                <a16:creationId xmlns:a16="http://schemas.microsoft.com/office/drawing/2014/main" id="{F33FBA01-0561-54B6-3F1D-015A21E29B05}"/>
              </a:ext>
            </a:extLst>
          </p:cNvPr>
          <p:cNvGrpSpPr/>
          <p:nvPr/>
        </p:nvGrpSpPr>
        <p:grpSpPr>
          <a:xfrm>
            <a:off x="6194321" y="6432716"/>
            <a:ext cx="1484671" cy="727586"/>
            <a:chOff x="6361471" y="226142"/>
            <a:chExt cx="1484671" cy="727586"/>
          </a:xfrm>
        </p:grpSpPr>
        <p:sp>
          <p:nvSpPr>
            <p:cNvPr id="69" name="מלבן: פינות מעוגלות 68">
              <a:extLst>
                <a:ext uri="{FF2B5EF4-FFF2-40B4-BE49-F238E27FC236}">
                  <a16:creationId xmlns:a16="http://schemas.microsoft.com/office/drawing/2014/main" id="{1425C03F-AAD7-3170-26A1-F80A6D7A32F5}"/>
                </a:ext>
              </a:extLst>
            </p:cNvPr>
            <p:cNvSpPr/>
            <p:nvPr/>
          </p:nvSpPr>
          <p:spPr>
            <a:xfrm>
              <a:off x="636147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0" name="גרפיקה 69" descr="ראש עם גלגלי שיניים קו מיתאר">
              <a:extLst>
                <a:ext uri="{FF2B5EF4-FFF2-40B4-BE49-F238E27FC236}">
                  <a16:creationId xmlns:a16="http://schemas.microsoft.com/office/drawing/2014/main" id="{80AD2F68-BAA9-A846-F7FF-2A84F4DC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742471" y="231058"/>
              <a:ext cx="722670" cy="722670"/>
            </a:xfrm>
            <a:prstGeom prst="rect">
              <a:avLst/>
            </a:prstGeom>
          </p:spPr>
        </p:pic>
      </p:grpSp>
      <p:grpSp>
        <p:nvGrpSpPr>
          <p:cNvPr id="71" name="קבוצה 70">
            <a:extLst>
              <a:ext uri="{FF2B5EF4-FFF2-40B4-BE49-F238E27FC236}">
                <a16:creationId xmlns:a16="http://schemas.microsoft.com/office/drawing/2014/main" id="{ECEF47F4-BD57-1C40-AD35-6D03A650F690}"/>
              </a:ext>
            </a:extLst>
          </p:cNvPr>
          <p:cNvGrpSpPr/>
          <p:nvPr/>
        </p:nvGrpSpPr>
        <p:grpSpPr>
          <a:xfrm>
            <a:off x="8150941" y="6430258"/>
            <a:ext cx="1484671" cy="722670"/>
            <a:chOff x="8318091" y="223684"/>
            <a:chExt cx="1484671" cy="722670"/>
          </a:xfrm>
        </p:grpSpPr>
        <p:sp>
          <p:nvSpPr>
            <p:cNvPr id="72" name="מלבן: פינות מעוגלות 71">
              <a:extLst>
                <a:ext uri="{FF2B5EF4-FFF2-40B4-BE49-F238E27FC236}">
                  <a16:creationId xmlns:a16="http://schemas.microsoft.com/office/drawing/2014/main" id="{934F70CC-4293-33AE-D3B3-B838F0B4F9CB}"/>
                </a:ext>
              </a:extLst>
            </p:cNvPr>
            <p:cNvSpPr/>
            <p:nvPr/>
          </p:nvSpPr>
          <p:spPr>
            <a:xfrm>
              <a:off x="831809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3" name="גרפיקה 72" descr="חיפוש בתיקיה קו מיתאר">
              <a:extLst>
                <a:ext uri="{FF2B5EF4-FFF2-40B4-BE49-F238E27FC236}">
                  <a16:creationId xmlns:a16="http://schemas.microsoft.com/office/drawing/2014/main" id="{BA030230-20C6-5CE2-9BEC-19A330639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99091" y="223684"/>
              <a:ext cx="722670" cy="722670"/>
            </a:xfrm>
            <a:prstGeom prst="rect">
              <a:avLst/>
            </a:prstGeom>
          </p:spPr>
        </p:pic>
      </p:grpSp>
      <p:grpSp>
        <p:nvGrpSpPr>
          <p:cNvPr id="74" name="קבוצה 73">
            <a:extLst>
              <a:ext uri="{FF2B5EF4-FFF2-40B4-BE49-F238E27FC236}">
                <a16:creationId xmlns:a16="http://schemas.microsoft.com/office/drawing/2014/main" id="{C7ECAED3-A2CF-2243-3D52-5428D44734FC}"/>
              </a:ext>
            </a:extLst>
          </p:cNvPr>
          <p:cNvGrpSpPr/>
          <p:nvPr/>
        </p:nvGrpSpPr>
        <p:grpSpPr>
          <a:xfrm>
            <a:off x="10107561" y="6390928"/>
            <a:ext cx="1484671" cy="759544"/>
            <a:chOff x="10274711" y="184354"/>
            <a:chExt cx="1484671" cy="759544"/>
          </a:xfrm>
        </p:grpSpPr>
        <p:sp>
          <p:nvSpPr>
            <p:cNvPr id="75" name="מלבן: פינות מעוגלות 74">
              <a:extLst>
                <a:ext uri="{FF2B5EF4-FFF2-40B4-BE49-F238E27FC236}">
                  <a16:creationId xmlns:a16="http://schemas.microsoft.com/office/drawing/2014/main" id="{005C9E09-4D80-157F-991C-4E89F6EC6E74}"/>
                </a:ext>
              </a:extLst>
            </p:cNvPr>
            <p:cNvSpPr/>
            <p:nvPr/>
          </p:nvSpPr>
          <p:spPr>
            <a:xfrm>
              <a:off x="1027471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6" name="גרפיקה 75" descr="תרשים עמודות קו מיתאר">
              <a:extLst>
                <a:ext uri="{FF2B5EF4-FFF2-40B4-BE49-F238E27FC236}">
                  <a16:creationId xmlns:a16="http://schemas.microsoft.com/office/drawing/2014/main" id="{4DC40B93-6FAB-A441-BD36-DE0610C06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655711" y="184354"/>
              <a:ext cx="722670" cy="722670"/>
            </a:xfrm>
            <a:prstGeom prst="rect">
              <a:avLst/>
            </a:prstGeom>
          </p:spPr>
        </p:pic>
      </p:grpSp>
      <p:sp>
        <p:nvSpPr>
          <p:cNvPr id="77" name="תיבת טקסט 76">
            <a:extLst>
              <a:ext uri="{FF2B5EF4-FFF2-40B4-BE49-F238E27FC236}">
                <a16:creationId xmlns:a16="http://schemas.microsoft.com/office/drawing/2014/main" id="{377249FD-CEC9-CB7B-70F1-4968AA9311D2}"/>
              </a:ext>
            </a:extLst>
          </p:cNvPr>
          <p:cNvSpPr txBox="1"/>
          <p:nvPr/>
        </p:nvSpPr>
        <p:spPr>
          <a:xfrm>
            <a:off x="2842843" y="204171"/>
            <a:ext cx="5759057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Motivating Use Case</a:t>
            </a:r>
            <a:endParaRPr lang="he-IL" sz="44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53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6873F7-AE32-5D0A-C622-EEAA0FBA7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גרפיקה 10" descr="חדש עם מילוי מלא">
            <a:extLst>
              <a:ext uri="{FF2B5EF4-FFF2-40B4-BE49-F238E27FC236}">
                <a16:creationId xmlns:a16="http://schemas.microsoft.com/office/drawing/2014/main" id="{B9228CB3-1E67-733C-3059-370373CE2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54" y="3971827"/>
            <a:ext cx="575590" cy="575590"/>
          </a:xfrm>
          <a:prstGeom prst="rect">
            <a:avLst/>
          </a:prstGeom>
        </p:spPr>
      </p:pic>
      <p:pic>
        <p:nvPicPr>
          <p:cNvPr id="14" name="גרפיקה 13" descr="יציאה עם מילוי מלא">
            <a:extLst>
              <a:ext uri="{FF2B5EF4-FFF2-40B4-BE49-F238E27FC236}">
                <a16:creationId xmlns:a16="http://schemas.microsoft.com/office/drawing/2014/main" id="{E2F69D99-0EAA-9D96-BD7B-C438848EA4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5992" y="3979201"/>
            <a:ext cx="575590" cy="575590"/>
          </a:xfrm>
          <a:prstGeom prst="rect">
            <a:avLst/>
          </a:prstGeom>
        </p:spPr>
      </p:pic>
      <p:pic>
        <p:nvPicPr>
          <p:cNvPr id="18" name="גרפיקה 17" descr="להכניס עם מילוי מלא">
            <a:extLst>
              <a:ext uri="{FF2B5EF4-FFF2-40B4-BE49-F238E27FC236}">
                <a16:creationId xmlns:a16="http://schemas.microsoft.com/office/drawing/2014/main" id="{258D6AE3-8BAD-9F88-8A8E-1BD76F994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0212" y="1884890"/>
            <a:ext cx="575590" cy="575590"/>
          </a:xfrm>
          <a:prstGeom prst="rect">
            <a:avLst/>
          </a:prstGeom>
        </p:spPr>
      </p:pic>
      <p:pic>
        <p:nvPicPr>
          <p:cNvPr id="22" name="גרפיקה 21" descr="סימן שאלה עם מילוי מלא">
            <a:extLst>
              <a:ext uri="{FF2B5EF4-FFF2-40B4-BE49-F238E27FC236}">
                <a16:creationId xmlns:a16="http://schemas.microsoft.com/office/drawing/2014/main" id="{1C799F86-E58F-A753-4DC7-D39B8EF0CC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9354" y="1884890"/>
            <a:ext cx="575590" cy="575590"/>
          </a:xfrm>
          <a:prstGeom prst="rect">
            <a:avLst/>
          </a:prstGeom>
        </p:spPr>
      </p:pic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35D762D8-E293-2CDF-122E-E4FA047DCE43}"/>
              </a:ext>
            </a:extLst>
          </p:cNvPr>
          <p:cNvSpPr txBox="1"/>
          <p:nvPr/>
        </p:nvSpPr>
        <p:spPr>
          <a:xfrm>
            <a:off x="919722" y="1837245"/>
            <a:ext cx="597571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Given a resume job-role text chunk, classify each skill in the global skill vector as None/Implicit/ Explicit.</a:t>
            </a:r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174B1C0F-7003-EB43-7F56-0211B8A8FB31}"/>
              </a:ext>
            </a:extLst>
          </p:cNvPr>
          <p:cNvSpPr txBox="1"/>
          <p:nvPr/>
        </p:nvSpPr>
        <p:spPr>
          <a:xfrm>
            <a:off x="7551582" y="1894720"/>
            <a:ext cx="416805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Input: Free-text job-role description.</a:t>
            </a:r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6E755E7A-026F-F63C-3848-66B674475D80}"/>
              </a:ext>
            </a:extLst>
          </p:cNvPr>
          <p:cNvSpPr txBox="1"/>
          <p:nvPr/>
        </p:nvSpPr>
        <p:spPr>
          <a:xfrm>
            <a:off x="7584193" y="3979201"/>
            <a:ext cx="43894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Output: Evidence vector (0 / 0.5 / 1) aligned with the global skill vector.</a:t>
            </a:r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3C90C1DC-9FD7-D693-70D2-C47BFD608309}"/>
              </a:ext>
            </a:extLst>
          </p:cNvPr>
          <p:cNvSpPr txBox="1"/>
          <p:nvPr/>
        </p:nvSpPr>
        <p:spPr>
          <a:xfrm>
            <a:off x="919722" y="3979201"/>
            <a:ext cx="552819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Wingdings" panose="05000000000000000000" pitchFamily="2" charset="2"/>
              <a:buChar char="ü"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</a:rPr>
              <a:t>Identifies implicit skills, not only explicit mentions.</a:t>
            </a:r>
          </a:p>
          <a:p>
            <a:pPr marL="285750" indent="-285750" algn="l" rtl="0">
              <a:buFont typeface="Wingdings" panose="05000000000000000000" pitchFamily="2" charset="2"/>
              <a:buChar char="ü"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</a:rPr>
              <a:t>Uses a continuous 0–0.5–1 evidence scale.</a:t>
            </a:r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grpSp>
        <p:nvGrpSpPr>
          <p:cNvPr id="61" name="קבוצה 60">
            <a:extLst>
              <a:ext uri="{FF2B5EF4-FFF2-40B4-BE49-F238E27FC236}">
                <a16:creationId xmlns:a16="http://schemas.microsoft.com/office/drawing/2014/main" id="{5CA9AAE6-F05A-CCD6-CEE4-63DA78B17DD7}"/>
              </a:ext>
            </a:extLst>
          </p:cNvPr>
          <p:cNvGrpSpPr/>
          <p:nvPr/>
        </p:nvGrpSpPr>
        <p:grpSpPr>
          <a:xfrm>
            <a:off x="324461" y="6349143"/>
            <a:ext cx="1484671" cy="801329"/>
            <a:chOff x="491611" y="142569"/>
            <a:chExt cx="1484671" cy="801329"/>
          </a:xfrm>
        </p:grpSpPr>
        <p:sp>
          <p:nvSpPr>
            <p:cNvPr id="62" name="מלבן: פינות מעוגלות 61">
              <a:extLst>
                <a:ext uri="{FF2B5EF4-FFF2-40B4-BE49-F238E27FC236}">
                  <a16:creationId xmlns:a16="http://schemas.microsoft.com/office/drawing/2014/main" id="{E4FB80BD-BEC0-EA85-CA7E-B3C6A8C709F3}"/>
                </a:ext>
              </a:extLst>
            </p:cNvPr>
            <p:cNvSpPr/>
            <p:nvPr/>
          </p:nvSpPr>
          <p:spPr>
            <a:xfrm>
              <a:off x="49161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63" name="גרפיקה 62" descr="בית קו מיתאר">
              <a:extLst>
                <a:ext uri="{FF2B5EF4-FFF2-40B4-BE49-F238E27FC236}">
                  <a16:creationId xmlns:a16="http://schemas.microsoft.com/office/drawing/2014/main" id="{3651745B-C96F-159A-E038-C9E60CF31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3281" y="142569"/>
              <a:ext cx="801329" cy="801329"/>
            </a:xfrm>
            <a:prstGeom prst="rect">
              <a:avLst/>
            </a:prstGeom>
          </p:spPr>
        </p:pic>
      </p:grpSp>
      <p:grpSp>
        <p:nvGrpSpPr>
          <p:cNvPr id="64" name="קבוצה 63">
            <a:extLst>
              <a:ext uri="{FF2B5EF4-FFF2-40B4-BE49-F238E27FC236}">
                <a16:creationId xmlns:a16="http://schemas.microsoft.com/office/drawing/2014/main" id="{E931518F-80FD-C99C-6104-F5B5D055461C}"/>
              </a:ext>
            </a:extLst>
          </p:cNvPr>
          <p:cNvGrpSpPr/>
          <p:nvPr/>
        </p:nvGrpSpPr>
        <p:grpSpPr>
          <a:xfrm>
            <a:off x="2281081" y="6390928"/>
            <a:ext cx="1484671" cy="759544"/>
            <a:chOff x="2448231" y="184354"/>
            <a:chExt cx="1484671" cy="759544"/>
          </a:xfrm>
        </p:grpSpPr>
        <p:sp>
          <p:nvSpPr>
            <p:cNvPr id="65" name="מלבן: פינות מעוגלות 64">
              <a:extLst>
                <a:ext uri="{FF2B5EF4-FFF2-40B4-BE49-F238E27FC236}">
                  <a16:creationId xmlns:a16="http://schemas.microsoft.com/office/drawing/2014/main" id="{BF6F22E4-03CA-4F0D-0532-89C4F9B17576}"/>
                </a:ext>
              </a:extLst>
            </p:cNvPr>
            <p:cNvSpPr/>
            <p:nvPr/>
          </p:nvSpPr>
          <p:spPr>
            <a:xfrm>
              <a:off x="244823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66" name="גרפיקה 65" descr="נורת חשמל וגלגל שיניים קו מיתאר">
              <a:extLst>
                <a:ext uri="{FF2B5EF4-FFF2-40B4-BE49-F238E27FC236}">
                  <a16:creationId xmlns:a16="http://schemas.microsoft.com/office/drawing/2014/main" id="{6066A820-B7B9-8D2D-23D2-18289E546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1687" y="184354"/>
              <a:ext cx="717757" cy="717757"/>
            </a:xfrm>
            <a:prstGeom prst="rect">
              <a:avLst/>
            </a:prstGeom>
          </p:spPr>
        </p:pic>
      </p:grpSp>
      <p:grpSp>
        <p:nvGrpSpPr>
          <p:cNvPr id="67" name="קבוצה 66">
            <a:extLst>
              <a:ext uri="{FF2B5EF4-FFF2-40B4-BE49-F238E27FC236}">
                <a16:creationId xmlns:a16="http://schemas.microsoft.com/office/drawing/2014/main" id="{539B78DC-9CD4-3427-C890-C269DCB4C6B9}"/>
              </a:ext>
            </a:extLst>
          </p:cNvPr>
          <p:cNvGrpSpPr/>
          <p:nvPr/>
        </p:nvGrpSpPr>
        <p:grpSpPr>
          <a:xfrm>
            <a:off x="4237701" y="6029594"/>
            <a:ext cx="1484671" cy="722670"/>
            <a:chOff x="4404851" y="223684"/>
            <a:chExt cx="1484671" cy="722670"/>
          </a:xfrm>
        </p:grpSpPr>
        <p:sp>
          <p:nvSpPr>
            <p:cNvPr id="68" name="מלבן: פינות מעוגלות 67">
              <a:extLst>
                <a:ext uri="{FF2B5EF4-FFF2-40B4-BE49-F238E27FC236}">
                  <a16:creationId xmlns:a16="http://schemas.microsoft.com/office/drawing/2014/main" id="{0BE1FA6D-749B-C0B0-3073-ABA6655AAED2}"/>
                </a:ext>
              </a:extLst>
            </p:cNvPr>
            <p:cNvSpPr/>
            <p:nvPr/>
          </p:nvSpPr>
          <p:spPr>
            <a:xfrm>
              <a:off x="440485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69" name="גרפיקה 68" descr="חוזה קו מיתאר">
              <a:extLst>
                <a:ext uri="{FF2B5EF4-FFF2-40B4-BE49-F238E27FC236}">
                  <a16:creationId xmlns:a16="http://schemas.microsoft.com/office/drawing/2014/main" id="{20AC259E-61F3-FFAB-A4A8-53ACC9DE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785851" y="223684"/>
              <a:ext cx="722670" cy="722670"/>
            </a:xfrm>
            <a:prstGeom prst="rect">
              <a:avLst/>
            </a:prstGeom>
          </p:spPr>
        </p:pic>
      </p:grpSp>
      <p:grpSp>
        <p:nvGrpSpPr>
          <p:cNvPr id="70" name="קבוצה 69">
            <a:extLst>
              <a:ext uri="{FF2B5EF4-FFF2-40B4-BE49-F238E27FC236}">
                <a16:creationId xmlns:a16="http://schemas.microsoft.com/office/drawing/2014/main" id="{FC63BED2-FD4A-9199-8FAE-CE84471EFD8C}"/>
              </a:ext>
            </a:extLst>
          </p:cNvPr>
          <p:cNvGrpSpPr/>
          <p:nvPr/>
        </p:nvGrpSpPr>
        <p:grpSpPr>
          <a:xfrm>
            <a:off x="6194321" y="6432716"/>
            <a:ext cx="1484671" cy="727586"/>
            <a:chOff x="6361471" y="226142"/>
            <a:chExt cx="1484671" cy="727586"/>
          </a:xfrm>
        </p:grpSpPr>
        <p:sp>
          <p:nvSpPr>
            <p:cNvPr id="71" name="מלבן: פינות מעוגלות 70">
              <a:extLst>
                <a:ext uri="{FF2B5EF4-FFF2-40B4-BE49-F238E27FC236}">
                  <a16:creationId xmlns:a16="http://schemas.microsoft.com/office/drawing/2014/main" id="{F476AC28-3744-A40D-AD93-7B6426743147}"/>
                </a:ext>
              </a:extLst>
            </p:cNvPr>
            <p:cNvSpPr/>
            <p:nvPr/>
          </p:nvSpPr>
          <p:spPr>
            <a:xfrm>
              <a:off x="636147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2" name="גרפיקה 71" descr="ראש עם גלגלי שיניים קו מיתאר">
              <a:extLst>
                <a:ext uri="{FF2B5EF4-FFF2-40B4-BE49-F238E27FC236}">
                  <a16:creationId xmlns:a16="http://schemas.microsoft.com/office/drawing/2014/main" id="{C1AF86B5-FB5D-302F-F9B0-5566EFD4B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742471" y="231058"/>
              <a:ext cx="722670" cy="722670"/>
            </a:xfrm>
            <a:prstGeom prst="rect">
              <a:avLst/>
            </a:prstGeom>
          </p:spPr>
        </p:pic>
      </p:grpSp>
      <p:grpSp>
        <p:nvGrpSpPr>
          <p:cNvPr id="73" name="קבוצה 72">
            <a:extLst>
              <a:ext uri="{FF2B5EF4-FFF2-40B4-BE49-F238E27FC236}">
                <a16:creationId xmlns:a16="http://schemas.microsoft.com/office/drawing/2014/main" id="{BD97076D-07E4-15DA-8205-337C897BEA28}"/>
              </a:ext>
            </a:extLst>
          </p:cNvPr>
          <p:cNvGrpSpPr/>
          <p:nvPr/>
        </p:nvGrpSpPr>
        <p:grpSpPr>
          <a:xfrm>
            <a:off x="8150941" y="6430258"/>
            <a:ext cx="1484671" cy="722670"/>
            <a:chOff x="8318091" y="223684"/>
            <a:chExt cx="1484671" cy="722670"/>
          </a:xfrm>
        </p:grpSpPr>
        <p:sp>
          <p:nvSpPr>
            <p:cNvPr id="74" name="מלבן: פינות מעוגלות 73">
              <a:extLst>
                <a:ext uri="{FF2B5EF4-FFF2-40B4-BE49-F238E27FC236}">
                  <a16:creationId xmlns:a16="http://schemas.microsoft.com/office/drawing/2014/main" id="{5BFA8017-E88A-3110-EBD7-DD5C75E40C0A}"/>
                </a:ext>
              </a:extLst>
            </p:cNvPr>
            <p:cNvSpPr/>
            <p:nvPr/>
          </p:nvSpPr>
          <p:spPr>
            <a:xfrm>
              <a:off x="831809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5" name="גרפיקה 74" descr="חיפוש בתיקיה קו מיתאר">
              <a:extLst>
                <a:ext uri="{FF2B5EF4-FFF2-40B4-BE49-F238E27FC236}">
                  <a16:creationId xmlns:a16="http://schemas.microsoft.com/office/drawing/2014/main" id="{6C86F057-7ADF-A858-2414-8B21D998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99091" y="223684"/>
              <a:ext cx="722670" cy="722670"/>
            </a:xfrm>
            <a:prstGeom prst="rect">
              <a:avLst/>
            </a:prstGeom>
          </p:spPr>
        </p:pic>
      </p:grpSp>
      <p:grpSp>
        <p:nvGrpSpPr>
          <p:cNvPr id="76" name="קבוצה 75">
            <a:extLst>
              <a:ext uri="{FF2B5EF4-FFF2-40B4-BE49-F238E27FC236}">
                <a16:creationId xmlns:a16="http://schemas.microsoft.com/office/drawing/2014/main" id="{127710C9-4F2B-D34C-EDB9-8773FAE9A617}"/>
              </a:ext>
            </a:extLst>
          </p:cNvPr>
          <p:cNvGrpSpPr/>
          <p:nvPr/>
        </p:nvGrpSpPr>
        <p:grpSpPr>
          <a:xfrm>
            <a:off x="10107561" y="6390928"/>
            <a:ext cx="1484671" cy="759544"/>
            <a:chOff x="10274711" y="184354"/>
            <a:chExt cx="1484671" cy="759544"/>
          </a:xfrm>
        </p:grpSpPr>
        <p:sp>
          <p:nvSpPr>
            <p:cNvPr id="77" name="מלבן: פינות מעוגלות 76">
              <a:extLst>
                <a:ext uri="{FF2B5EF4-FFF2-40B4-BE49-F238E27FC236}">
                  <a16:creationId xmlns:a16="http://schemas.microsoft.com/office/drawing/2014/main" id="{C625B4B3-A35A-E038-E246-0280568D6739}"/>
                </a:ext>
              </a:extLst>
            </p:cNvPr>
            <p:cNvSpPr/>
            <p:nvPr/>
          </p:nvSpPr>
          <p:spPr>
            <a:xfrm>
              <a:off x="1027471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8" name="גרפיקה 77" descr="תרשים עמודות קו מיתאר">
              <a:extLst>
                <a:ext uri="{FF2B5EF4-FFF2-40B4-BE49-F238E27FC236}">
                  <a16:creationId xmlns:a16="http://schemas.microsoft.com/office/drawing/2014/main" id="{2E1CCEF6-F8DB-1B03-EB47-E464FEC53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655711" y="184354"/>
              <a:ext cx="722670" cy="722670"/>
            </a:xfrm>
            <a:prstGeom prst="rect">
              <a:avLst/>
            </a:prstGeom>
          </p:spPr>
        </p:pic>
      </p:grpSp>
      <p:sp>
        <p:nvSpPr>
          <p:cNvPr id="79" name="תיבת טקסט 78">
            <a:extLst>
              <a:ext uri="{FF2B5EF4-FFF2-40B4-BE49-F238E27FC236}">
                <a16:creationId xmlns:a16="http://schemas.microsoft.com/office/drawing/2014/main" id="{93F0391F-9724-AF4B-9D10-FB1FE2EE6FB9}"/>
              </a:ext>
            </a:extLst>
          </p:cNvPr>
          <p:cNvSpPr txBox="1"/>
          <p:nvPr/>
        </p:nvSpPr>
        <p:spPr>
          <a:xfrm>
            <a:off x="2387908" y="247654"/>
            <a:ext cx="6668928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 task description</a:t>
            </a:r>
            <a:endParaRPr lang="he-IL" sz="44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186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57BF1C-567E-F393-B8C2-8E80537E9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קבוצה 60">
            <a:extLst>
              <a:ext uri="{FF2B5EF4-FFF2-40B4-BE49-F238E27FC236}">
                <a16:creationId xmlns:a16="http://schemas.microsoft.com/office/drawing/2014/main" id="{92443076-818C-338B-284B-1332DEF127B5}"/>
              </a:ext>
            </a:extLst>
          </p:cNvPr>
          <p:cNvGrpSpPr/>
          <p:nvPr/>
        </p:nvGrpSpPr>
        <p:grpSpPr>
          <a:xfrm>
            <a:off x="324461" y="6349143"/>
            <a:ext cx="1484671" cy="801329"/>
            <a:chOff x="491611" y="142569"/>
            <a:chExt cx="1484671" cy="801329"/>
          </a:xfrm>
        </p:grpSpPr>
        <p:sp>
          <p:nvSpPr>
            <p:cNvPr id="62" name="מלבן: פינות מעוגלות 61">
              <a:extLst>
                <a:ext uri="{FF2B5EF4-FFF2-40B4-BE49-F238E27FC236}">
                  <a16:creationId xmlns:a16="http://schemas.microsoft.com/office/drawing/2014/main" id="{4B86C6DF-D866-3C8F-BF7B-84DC23123340}"/>
                </a:ext>
              </a:extLst>
            </p:cNvPr>
            <p:cNvSpPr/>
            <p:nvPr/>
          </p:nvSpPr>
          <p:spPr>
            <a:xfrm>
              <a:off x="49161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63" name="גרפיקה 62" descr="בית קו מיתאר">
              <a:extLst>
                <a:ext uri="{FF2B5EF4-FFF2-40B4-BE49-F238E27FC236}">
                  <a16:creationId xmlns:a16="http://schemas.microsoft.com/office/drawing/2014/main" id="{E2B3DA02-5B1D-4235-03EF-66F7C6179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3281" y="142569"/>
              <a:ext cx="801329" cy="801329"/>
            </a:xfrm>
            <a:prstGeom prst="rect">
              <a:avLst/>
            </a:prstGeom>
          </p:spPr>
        </p:pic>
      </p:grpSp>
      <p:grpSp>
        <p:nvGrpSpPr>
          <p:cNvPr id="64" name="קבוצה 63">
            <a:extLst>
              <a:ext uri="{FF2B5EF4-FFF2-40B4-BE49-F238E27FC236}">
                <a16:creationId xmlns:a16="http://schemas.microsoft.com/office/drawing/2014/main" id="{176CEB6E-CA09-1859-4734-AFC0155404ED}"/>
              </a:ext>
            </a:extLst>
          </p:cNvPr>
          <p:cNvGrpSpPr/>
          <p:nvPr/>
        </p:nvGrpSpPr>
        <p:grpSpPr>
          <a:xfrm>
            <a:off x="2281081" y="6390928"/>
            <a:ext cx="1484671" cy="759544"/>
            <a:chOff x="2448231" y="184354"/>
            <a:chExt cx="1484671" cy="759544"/>
          </a:xfrm>
        </p:grpSpPr>
        <p:sp>
          <p:nvSpPr>
            <p:cNvPr id="65" name="מלבן: פינות מעוגלות 64">
              <a:extLst>
                <a:ext uri="{FF2B5EF4-FFF2-40B4-BE49-F238E27FC236}">
                  <a16:creationId xmlns:a16="http://schemas.microsoft.com/office/drawing/2014/main" id="{A4685209-6572-02AD-9C71-FA0CF7461F4D}"/>
                </a:ext>
              </a:extLst>
            </p:cNvPr>
            <p:cNvSpPr/>
            <p:nvPr/>
          </p:nvSpPr>
          <p:spPr>
            <a:xfrm>
              <a:off x="244823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66" name="גרפיקה 65" descr="נורת חשמל וגלגל שיניים קו מיתאר">
              <a:extLst>
                <a:ext uri="{FF2B5EF4-FFF2-40B4-BE49-F238E27FC236}">
                  <a16:creationId xmlns:a16="http://schemas.microsoft.com/office/drawing/2014/main" id="{74338089-2B14-BBF2-8734-41C675D2B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31687" y="184354"/>
              <a:ext cx="717757" cy="717757"/>
            </a:xfrm>
            <a:prstGeom prst="rect">
              <a:avLst/>
            </a:prstGeom>
          </p:spPr>
        </p:pic>
      </p:grpSp>
      <p:grpSp>
        <p:nvGrpSpPr>
          <p:cNvPr id="67" name="קבוצה 66">
            <a:extLst>
              <a:ext uri="{FF2B5EF4-FFF2-40B4-BE49-F238E27FC236}">
                <a16:creationId xmlns:a16="http://schemas.microsoft.com/office/drawing/2014/main" id="{AED0380E-5852-2C1B-7474-417B44926FB1}"/>
              </a:ext>
            </a:extLst>
          </p:cNvPr>
          <p:cNvGrpSpPr/>
          <p:nvPr/>
        </p:nvGrpSpPr>
        <p:grpSpPr>
          <a:xfrm>
            <a:off x="4237701" y="6404652"/>
            <a:ext cx="1484671" cy="722670"/>
            <a:chOff x="4404851" y="223684"/>
            <a:chExt cx="1484671" cy="722670"/>
          </a:xfrm>
        </p:grpSpPr>
        <p:sp>
          <p:nvSpPr>
            <p:cNvPr id="68" name="מלבן: פינות מעוגלות 67">
              <a:extLst>
                <a:ext uri="{FF2B5EF4-FFF2-40B4-BE49-F238E27FC236}">
                  <a16:creationId xmlns:a16="http://schemas.microsoft.com/office/drawing/2014/main" id="{80FB07B8-6102-1146-C060-E4F45795AFCB}"/>
                </a:ext>
              </a:extLst>
            </p:cNvPr>
            <p:cNvSpPr/>
            <p:nvPr/>
          </p:nvSpPr>
          <p:spPr>
            <a:xfrm>
              <a:off x="440485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69" name="גרפיקה 68" descr="חוזה קו מיתאר">
              <a:extLst>
                <a:ext uri="{FF2B5EF4-FFF2-40B4-BE49-F238E27FC236}">
                  <a16:creationId xmlns:a16="http://schemas.microsoft.com/office/drawing/2014/main" id="{A0A22117-BA27-2FCB-F74F-5E0C11491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85851" y="223684"/>
              <a:ext cx="722670" cy="722670"/>
            </a:xfrm>
            <a:prstGeom prst="rect">
              <a:avLst/>
            </a:prstGeom>
          </p:spPr>
        </p:pic>
      </p:grpSp>
      <p:grpSp>
        <p:nvGrpSpPr>
          <p:cNvPr id="70" name="קבוצה 69">
            <a:extLst>
              <a:ext uri="{FF2B5EF4-FFF2-40B4-BE49-F238E27FC236}">
                <a16:creationId xmlns:a16="http://schemas.microsoft.com/office/drawing/2014/main" id="{2A7E0352-AD9A-3200-85FA-1C569D5947CD}"/>
              </a:ext>
            </a:extLst>
          </p:cNvPr>
          <p:cNvGrpSpPr/>
          <p:nvPr/>
        </p:nvGrpSpPr>
        <p:grpSpPr>
          <a:xfrm>
            <a:off x="6194321" y="6029594"/>
            <a:ext cx="1484671" cy="727586"/>
            <a:chOff x="6361471" y="226142"/>
            <a:chExt cx="1484671" cy="727586"/>
          </a:xfrm>
        </p:grpSpPr>
        <p:sp>
          <p:nvSpPr>
            <p:cNvPr id="71" name="מלבן: פינות מעוגלות 70">
              <a:extLst>
                <a:ext uri="{FF2B5EF4-FFF2-40B4-BE49-F238E27FC236}">
                  <a16:creationId xmlns:a16="http://schemas.microsoft.com/office/drawing/2014/main" id="{CAF756F7-F211-86A1-979B-AA19CAF19302}"/>
                </a:ext>
              </a:extLst>
            </p:cNvPr>
            <p:cNvSpPr/>
            <p:nvPr/>
          </p:nvSpPr>
          <p:spPr>
            <a:xfrm>
              <a:off x="636147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2" name="גרפיקה 71" descr="ראש עם גלגלי שיניים קו מיתאר">
              <a:extLst>
                <a:ext uri="{FF2B5EF4-FFF2-40B4-BE49-F238E27FC236}">
                  <a16:creationId xmlns:a16="http://schemas.microsoft.com/office/drawing/2014/main" id="{49143754-48EE-34FD-31D5-78F5C1D78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42471" y="231058"/>
              <a:ext cx="722670" cy="722670"/>
            </a:xfrm>
            <a:prstGeom prst="rect">
              <a:avLst/>
            </a:prstGeom>
          </p:spPr>
        </p:pic>
      </p:grpSp>
      <p:grpSp>
        <p:nvGrpSpPr>
          <p:cNvPr id="73" name="קבוצה 72">
            <a:extLst>
              <a:ext uri="{FF2B5EF4-FFF2-40B4-BE49-F238E27FC236}">
                <a16:creationId xmlns:a16="http://schemas.microsoft.com/office/drawing/2014/main" id="{415A9DF4-C0FC-F7F4-6A4E-4DA8A85A6936}"/>
              </a:ext>
            </a:extLst>
          </p:cNvPr>
          <p:cNvGrpSpPr/>
          <p:nvPr/>
        </p:nvGrpSpPr>
        <p:grpSpPr>
          <a:xfrm>
            <a:off x="8150941" y="6430258"/>
            <a:ext cx="1484671" cy="722670"/>
            <a:chOff x="8318091" y="223684"/>
            <a:chExt cx="1484671" cy="722670"/>
          </a:xfrm>
        </p:grpSpPr>
        <p:sp>
          <p:nvSpPr>
            <p:cNvPr id="74" name="מלבן: פינות מעוגלות 73">
              <a:extLst>
                <a:ext uri="{FF2B5EF4-FFF2-40B4-BE49-F238E27FC236}">
                  <a16:creationId xmlns:a16="http://schemas.microsoft.com/office/drawing/2014/main" id="{2FFB615C-188E-E670-8AC0-C0126E8D1C8A}"/>
                </a:ext>
              </a:extLst>
            </p:cNvPr>
            <p:cNvSpPr/>
            <p:nvPr/>
          </p:nvSpPr>
          <p:spPr>
            <a:xfrm>
              <a:off x="831809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5" name="גרפיקה 74" descr="חיפוש בתיקיה קו מיתאר">
              <a:extLst>
                <a:ext uri="{FF2B5EF4-FFF2-40B4-BE49-F238E27FC236}">
                  <a16:creationId xmlns:a16="http://schemas.microsoft.com/office/drawing/2014/main" id="{B95C8881-D544-0439-A056-D6676F64F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99091" y="223684"/>
              <a:ext cx="722670" cy="722670"/>
            </a:xfrm>
            <a:prstGeom prst="rect">
              <a:avLst/>
            </a:prstGeom>
          </p:spPr>
        </p:pic>
      </p:grpSp>
      <p:grpSp>
        <p:nvGrpSpPr>
          <p:cNvPr id="76" name="קבוצה 75">
            <a:extLst>
              <a:ext uri="{FF2B5EF4-FFF2-40B4-BE49-F238E27FC236}">
                <a16:creationId xmlns:a16="http://schemas.microsoft.com/office/drawing/2014/main" id="{D0DF23E4-8B91-4D6D-0C7D-6E4E561CE06B}"/>
              </a:ext>
            </a:extLst>
          </p:cNvPr>
          <p:cNvGrpSpPr/>
          <p:nvPr/>
        </p:nvGrpSpPr>
        <p:grpSpPr>
          <a:xfrm>
            <a:off x="10107561" y="6390928"/>
            <a:ext cx="1484671" cy="759544"/>
            <a:chOff x="10274711" y="184354"/>
            <a:chExt cx="1484671" cy="759544"/>
          </a:xfrm>
        </p:grpSpPr>
        <p:sp>
          <p:nvSpPr>
            <p:cNvPr id="77" name="מלבן: פינות מעוגלות 76">
              <a:extLst>
                <a:ext uri="{FF2B5EF4-FFF2-40B4-BE49-F238E27FC236}">
                  <a16:creationId xmlns:a16="http://schemas.microsoft.com/office/drawing/2014/main" id="{5013FA77-4395-BE49-B258-C7E115D30E77}"/>
                </a:ext>
              </a:extLst>
            </p:cNvPr>
            <p:cNvSpPr/>
            <p:nvPr/>
          </p:nvSpPr>
          <p:spPr>
            <a:xfrm>
              <a:off x="1027471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8" name="גרפיקה 77" descr="תרשים עמודות קו מיתאר">
              <a:extLst>
                <a:ext uri="{FF2B5EF4-FFF2-40B4-BE49-F238E27FC236}">
                  <a16:creationId xmlns:a16="http://schemas.microsoft.com/office/drawing/2014/main" id="{9EB5FBDB-5D94-E76D-29AC-C97F2AC01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655711" y="184354"/>
              <a:ext cx="722670" cy="722670"/>
            </a:xfrm>
            <a:prstGeom prst="rect">
              <a:avLst/>
            </a:prstGeom>
          </p:spPr>
        </p:pic>
      </p:grpSp>
      <p:sp>
        <p:nvSpPr>
          <p:cNvPr id="79" name="תיבת טקסט 78">
            <a:extLst>
              <a:ext uri="{FF2B5EF4-FFF2-40B4-BE49-F238E27FC236}">
                <a16:creationId xmlns:a16="http://schemas.microsoft.com/office/drawing/2014/main" id="{C070D2A9-C281-69B7-35B3-C9EF198DD07B}"/>
              </a:ext>
            </a:extLst>
          </p:cNvPr>
          <p:cNvSpPr txBox="1"/>
          <p:nvPr/>
        </p:nvSpPr>
        <p:spPr>
          <a:xfrm>
            <a:off x="3193825" y="233898"/>
            <a:ext cx="580435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Models and methods</a:t>
            </a:r>
            <a:endParaRPr lang="he-IL" sz="44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BF72B574-E33C-8A8B-B458-2CDF2C8D6C66}"/>
              </a:ext>
            </a:extLst>
          </p:cNvPr>
          <p:cNvSpPr txBox="1"/>
          <p:nvPr/>
        </p:nvSpPr>
        <p:spPr>
          <a:xfrm>
            <a:off x="521858" y="1273216"/>
            <a:ext cx="1484671" cy="923330"/>
          </a:xfrm>
          <a:custGeom>
            <a:avLst/>
            <a:gdLst>
              <a:gd name="connsiteX0" fmla="*/ 0 w 1484671"/>
              <a:gd name="connsiteY0" fmla="*/ 0 h 923330"/>
              <a:gd name="connsiteX1" fmla="*/ 509737 w 1484671"/>
              <a:gd name="connsiteY1" fmla="*/ 0 h 923330"/>
              <a:gd name="connsiteX2" fmla="*/ 989781 w 1484671"/>
              <a:gd name="connsiteY2" fmla="*/ 0 h 923330"/>
              <a:gd name="connsiteX3" fmla="*/ 1484671 w 1484671"/>
              <a:gd name="connsiteY3" fmla="*/ 0 h 923330"/>
              <a:gd name="connsiteX4" fmla="*/ 1484671 w 1484671"/>
              <a:gd name="connsiteY4" fmla="*/ 470898 h 923330"/>
              <a:gd name="connsiteX5" fmla="*/ 1484671 w 1484671"/>
              <a:gd name="connsiteY5" fmla="*/ 923330 h 923330"/>
              <a:gd name="connsiteX6" fmla="*/ 974934 w 1484671"/>
              <a:gd name="connsiteY6" fmla="*/ 923330 h 923330"/>
              <a:gd name="connsiteX7" fmla="*/ 524584 w 1484671"/>
              <a:gd name="connsiteY7" fmla="*/ 923330 h 923330"/>
              <a:gd name="connsiteX8" fmla="*/ 0 w 1484671"/>
              <a:gd name="connsiteY8" fmla="*/ 923330 h 923330"/>
              <a:gd name="connsiteX9" fmla="*/ 0 w 1484671"/>
              <a:gd name="connsiteY9" fmla="*/ 470898 h 923330"/>
              <a:gd name="connsiteX10" fmla="*/ 0 w 1484671"/>
              <a:gd name="connsiteY10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84671" h="923330" extrusionOk="0">
                <a:moveTo>
                  <a:pt x="0" y="0"/>
                </a:moveTo>
                <a:cubicBezTo>
                  <a:pt x="240036" y="-1045"/>
                  <a:pt x="387176" y="38180"/>
                  <a:pt x="509737" y="0"/>
                </a:cubicBezTo>
                <a:cubicBezTo>
                  <a:pt x="632298" y="-38180"/>
                  <a:pt x="876595" y="16951"/>
                  <a:pt x="989781" y="0"/>
                </a:cubicBezTo>
                <a:cubicBezTo>
                  <a:pt x="1102967" y="-16951"/>
                  <a:pt x="1265811" y="38163"/>
                  <a:pt x="1484671" y="0"/>
                </a:cubicBezTo>
                <a:cubicBezTo>
                  <a:pt x="1492958" y="183512"/>
                  <a:pt x="1438812" y="268729"/>
                  <a:pt x="1484671" y="470898"/>
                </a:cubicBezTo>
                <a:cubicBezTo>
                  <a:pt x="1530530" y="673067"/>
                  <a:pt x="1461509" y="760043"/>
                  <a:pt x="1484671" y="923330"/>
                </a:cubicBezTo>
                <a:cubicBezTo>
                  <a:pt x="1314405" y="959958"/>
                  <a:pt x="1085157" y="911196"/>
                  <a:pt x="974934" y="923330"/>
                </a:cubicBezTo>
                <a:cubicBezTo>
                  <a:pt x="864711" y="935464"/>
                  <a:pt x="634512" y="919374"/>
                  <a:pt x="524584" y="923330"/>
                </a:cubicBezTo>
                <a:cubicBezTo>
                  <a:pt x="414656" y="927286"/>
                  <a:pt x="177224" y="909011"/>
                  <a:pt x="0" y="923330"/>
                </a:cubicBezTo>
                <a:cubicBezTo>
                  <a:pt x="-40626" y="772928"/>
                  <a:pt x="50212" y="607298"/>
                  <a:pt x="0" y="470898"/>
                </a:cubicBezTo>
                <a:cubicBezTo>
                  <a:pt x="-50212" y="334498"/>
                  <a:pt x="44054" y="168549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7647044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Global Skill Vector Creation</a:t>
            </a:r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07E798B-38F4-2526-9E60-147176BC5CA3}"/>
              </a:ext>
            </a:extLst>
          </p:cNvPr>
          <p:cNvSpPr txBox="1"/>
          <p:nvPr/>
        </p:nvSpPr>
        <p:spPr>
          <a:xfrm>
            <a:off x="2622325" y="1273216"/>
            <a:ext cx="1996376" cy="923330"/>
          </a:xfrm>
          <a:custGeom>
            <a:avLst/>
            <a:gdLst>
              <a:gd name="connsiteX0" fmla="*/ 0 w 1996376"/>
              <a:gd name="connsiteY0" fmla="*/ 0 h 923330"/>
              <a:gd name="connsiteX1" fmla="*/ 519058 w 1996376"/>
              <a:gd name="connsiteY1" fmla="*/ 0 h 923330"/>
              <a:gd name="connsiteX2" fmla="*/ 998188 w 1996376"/>
              <a:gd name="connsiteY2" fmla="*/ 0 h 923330"/>
              <a:gd name="connsiteX3" fmla="*/ 1517246 w 1996376"/>
              <a:gd name="connsiteY3" fmla="*/ 0 h 923330"/>
              <a:gd name="connsiteX4" fmla="*/ 1996376 w 1996376"/>
              <a:gd name="connsiteY4" fmla="*/ 0 h 923330"/>
              <a:gd name="connsiteX5" fmla="*/ 1996376 w 1996376"/>
              <a:gd name="connsiteY5" fmla="*/ 452432 h 923330"/>
              <a:gd name="connsiteX6" fmla="*/ 1996376 w 1996376"/>
              <a:gd name="connsiteY6" fmla="*/ 923330 h 923330"/>
              <a:gd name="connsiteX7" fmla="*/ 1517246 w 1996376"/>
              <a:gd name="connsiteY7" fmla="*/ 923330 h 923330"/>
              <a:gd name="connsiteX8" fmla="*/ 978224 w 1996376"/>
              <a:gd name="connsiteY8" fmla="*/ 923330 h 923330"/>
              <a:gd name="connsiteX9" fmla="*/ 499094 w 1996376"/>
              <a:gd name="connsiteY9" fmla="*/ 923330 h 923330"/>
              <a:gd name="connsiteX10" fmla="*/ 0 w 1996376"/>
              <a:gd name="connsiteY10" fmla="*/ 923330 h 923330"/>
              <a:gd name="connsiteX11" fmla="*/ 0 w 1996376"/>
              <a:gd name="connsiteY11" fmla="*/ 489365 h 923330"/>
              <a:gd name="connsiteX12" fmla="*/ 0 w 1996376"/>
              <a:gd name="connsiteY12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6376" h="923330" extrusionOk="0">
                <a:moveTo>
                  <a:pt x="0" y="0"/>
                </a:moveTo>
                <a:cubicBezTo>
                  <a:pt x="253471" y="-31809"/>
                  <a:pt x="392129" y="40656"/>
                  <a:pt x="519058" y="0"/>
                </a:cubicBezTo>
                <a:cubicBezTo>
                  <a:pt x="645987" y="-40656"/>
                  <a:pt x="834355" y="40165"/>
                  <a:pt x="998188" y="0"/>
                </a:cubicBezTo>
                <a:cubicBezTo>
                  <a:pt x="1162021" y="-40165"/>
                  <a:pt x="1373425" y="51595"/>
                  <a:pt x="1517246" y="0"/>
                </a:cubicBezTo>
                <a:cubicBezTo>
                  <a:pt x="1661067" y="-51595"/>
                  <a:pt x="1833335" y="56006"/>
                  <a:pt x="1996376" y="0"/>
                </a:cubicBezTo>
                <a:cubicBezTo>
                  <a:pt x="2032128" y="126701"/>
                  <a:pt x="1973214" y="289145"/>
                  <a:pt x="1996376" y="452432"/>
                </a:cubicBezTo>
                <a:cubicBezTo>
                  <a:pt x="2019538" y="615719"/>
                  <a:pt x="1977956" y="726201"/>
                  <a:pt x="1996376" y="923330"/>
                </a:cubicBezTo>
                <a:cubicBezTo>
                  <a:pt x="1883712" y="959287"/>
                  <a:pt x="1755270" y="916032"/>
                  <a:pt x="1517246" y="923330"/>
                </a:cubicBezTo>
                <a:cubicBezTo>
                  <a:pt x="1279222" y="930628"/>
                  <a:pt x="1240254" y="891079"/>
                  <a:pt x="978224" y="923330"/>
                </a:cubicBezTo>
                <a:cubicBezTo>
                  <a:pt x="716194" y="955581"/>
                  <a:pt x="667509" y="922808"/>
                  <a:pt x="499094" y="923330"/>
                </a:cubicBezTo>
                <a:cubicBezTo>
                  <a:pt x="330679" y="923852"/>
                  <a:pt x="139858" y="890903"/>
                  <a:pt x="0" y="923330"/>
                </a:cubicBezTo>
                <a:cubicBezTo>
                  <a:pt x="-29038" y="766018"/>
                  <a:pt x="1794" y="704745"/>
                  <a:pt x="0" y="489365"/>
                </a:cubicBezTo>
                <a:cubicBezTo>
                  <a:pt x="-1794" y="273986"/>
                  <a:pt x="32906" y="122035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7647044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LLM-Based Skill Labeling from Free Text</a:t>
            </a:r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2C68E90-E5CE-FCF0-30A6-303DE0A957C4}"/>
              </a:ext>
            </a:extLst>
          </p:cNvPr>
          <p:cNvSpPr txBox="1"/>
          <p:nvPr/>
        </p:nvSpPr>
        <p:spPr>
          <a:xfrm>
            <a:off x="5234497" y="1284791"/>
            <a:ext cx="1484671" cy="923330"/>
          </a:xfrm>
          <a:custGeom>
            <a:avLst/>
            <a:gdLst>
              <a:gd name="connsiteX0" fmla="*/ 0 w 1484671"/>
              <a:gd name="connsiteY0" fmla="*/ 0 h 923330"/>
              <a:gd name="connsiteX1" fmla="*/ 509737 w 1484671"/>
              <a:gd name="connsiteY1" fmla="*/ 0 h 923330"/>
              <a:gd name="connsiteX2" fmla="*/ 989781 w 1484671"/>
              <a:gd name="connsiteY2" fmla="*/ 0 h 923330"/>
              <a:gd name="connsiteX3" fmla="*/ 1484671 w 1484671"/>
              <a:gd name="connsiteY3" fmla="*/ 0 h 923330"/>
              <a:gd name="connsiteX4" fmla="*/ 1484671 w 1484671"/>
              <a:gd name="connsiteY4" fmla="*/ 470898 h 923330"/>
              <a:gd name="connsiteX5" fmla="*/ 1484671 w 1484671"/>
              <a:gd name="connsiteY5" fmla="*/ 923330 h 923330"/>
              <a:gd name="connsiteX6" fmla="*/ 974934 w 1484671"/>
              <a:gd name="connsiteY6" fmla="*/ 923330 h 923330"/>
              <a:gd name="connsiteX7" fmla="*/ 524584 w 1484671"/>
              <a:gd name="connsiteY7" fmla="*/ 923330 h 923330"/>
              <a:gd name="connsiteX8" fmla="*/ 0 w 1484671"/>
              <a:gd name="connsiteY8" fmla="*/ 923330 h 923330"/>
              <a:gd name="connsiteX9" fmla="*/ 0 w 1484671"/>
              <a:gd name="connsiteY9" fmla="*/ 470898 h 923330"/>
              <a:gd name="connsiteX10" fmla="*/ 0 w 1484671"/>
              <a:gd name="connsiteY10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84671" h="923330" extrusionOk="0">
                <a:moveTo>
                  <a:pt x="0" y="0"/>
                </a:moveTo>
                <a:cubicBezTo>
                  <a:pt x="240036" y="-1045"/>
                  <a:pt x="387176" y="38180"/>
                  <a:pt x="509737" y="0"/>
                </a:cubicBezTo>
                <a:cubicBezTo>
                  <a:pt x="632298" y="-38180"/>
                  <a:pt x="876595" y="16951"/>
                  <a:pt x="989781" y="0"/>
                </a:cubicBezTo>
                <a:cubicBezTo>
                  <a:pt x="1102967" y="-16951"/>
                  <a:pt x="1265811" y="38163"/>
                  <a:pt x="1484671" y="0"/>
                </a:cubicBezTo>
                <a:cubicBezTo>
                  <a:pt x="1492958" y="183512"/>
                  <a:pt x="1438812" y="268729"/>
                  <a:pt x="1484671" y="470898"/>
                </a:cubicBezTo>
                <a:cubicBezTo>
                  <a:pt x="1530530" y="673067"/>
                  <a:pt x="1461509" y="760043"/>
                  <a:pt x="1484671" y="923330"/>
                </a:cubicBezTo>
                <a:cubicBezTo>
                  <a:pt x="1314405" y="959958"/>
                  <a:pt x="1085157" y="911196"/>
                  <a:pt x="974934" y="923330"/>
                </a:cubicBezTo>
                <a:cubicBezTo>
                  <a:pt x="864711" y="935464"/>
                  <a:pt x="634512" y="919374"/>
                  <a:pt x="524584" y="923330"/>
                </a:cubicBezTo>
                <a:cubicBezTo>
                  <a:pt x="414656" y="927286"/>
                  <a:pt x="177224" y="909011"/>
                  <a:pt x="0" y="923330"/>
                </a:cubicBezTo>
                <a:cubicBezTo>
                  <a:pt x="-40626" y="772928"/>
                  <a:pt x="50212" y="607298"/>
                  <a:pt x="0" y="470898"/>
                </a:cubicBezTo>
                <a:cubicBezTo>
                  <a:pt x="-50212" y="334498"/>
                  <a:pt x="44054" y="168549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7647044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Text Embedding Extraction</a:t>
            </a:r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E42BF92F-399E-ECE5-35A1-B2E4F479D1B5}"/>
              </a:ext>
            </a:extLst>
          </p:cNvPr>
          <p:cNvSpPr txBox="1"/>
          <p:nvPr/>
        </p:nvSpPr>
        <p:spPr>
          <a:xfrm>
            <a:off x="7334964" y="1273216"/>
            <a:ext cx="1569503" cy="923330"/>
          </a:xfrm>
          <a:custGeom>
            <a:avLst/>
            <a:gdLst>
              <a:gd name="connsiteX0" fmla="*/ 0 w 1569503"/>
              <a:gd name="connsiteY0" fmla="*/ 0 h 923330"/>
              <a:gd name="connsiteX1" fmla="*/ 538863 w 1569503"/>
              <a:gd name="connsiteY1" fmla="*/ 0 h 923330"/>
              <a:gd name="connsiteX2" fmla="*/ 1046335 w 1569503"/>
              <a:gd name="connsiteY2" fmla="*/ 0 h 923330"/>
              <a:gd name="connsiteX3" fmla="*/ 1569503 w 1569503"/>
              <a:gd name="connsiteY3" fmla="*/ 0 h 923330"/>
              <a:gd name="connsiteX4" fmla="*/ 1569503 w 1569503"/>
              <a:gd name="connsiteY4" fmla="*/ 470898 h 923330"/>
              <a:gd name="connsiteX5" fmla="*/ 1569503 w 1569503"/>
              <a:gd name="connsiteY5" fmla="*/ 923330 h 923330"/>
              <a:gd name="connsiteX6" fmla="*/ 1030640 w 1569503"/>
              <a:gd name="connsiteY6" fmla="*/ 923330 h 923330"/>
              <a:gd name="connsiteX7" fmla="*/ 554558 w 1569503"/>
              <a:gd name="connsiteY7" fmla="*/ 923330 h 923330"/>
              <a:gd name="connsiteX8" fmla="*/ 0 w 1569503"/>
              <a:gd name="connsiteY8" fmla="*/ 923330 h 923330"/>
              <a:gd name="connsiteX9" fmla="*/ 0 w 1569503"/>
              <a:gd name="connsiteY9" fmla="*/ 470898 h 923330"/>
              <a:gd name="connsiteX10" fmla="*/ 0 w 1569503"/>
              <a:gd name="connsiteY10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69503" h="923330" extrusionOk="0">
                <a:moveTo>
                  <a:pt x="0" y="0"/>
                </a:moveTo>
                <a:cubicBezTo>
                  <a:pt x="205743" y="-37648"/>
                  <a:pt x="400624" y="9126"/>
                  <a:pt x="538863" y="0"/>
                </a:cubicBezTo>
                <a:cubicBezTo>
                  <a:pt x="677102" y="-9126"/>
                  <a:pt x="829986" y="13059"/>
                  <a:pt x="1046335" y="0"/>
                </a:cubicBezTo>
                <a:cubicBezTo>
                  <a:pt x="1262684" y="-13059"/>
                  <a:pt x="1341128" y="60402"/>
                  <a:pt x="1569503" y="0"/>
                </a:cubicBezTo>
                <a:cubicBezTo>
                  <a:pt x="1577790" y="183512"/>
                  <a:pt x="1523644" y="268729"/>
                  <a:pt x="1569503" y="470898"/>
                </a:cubicBezTo>
                <a:cubicBezTo>
                  <a:pt x="1615362" y="673067"/>
                  <a:pt x="1546341" y="760043"/>
                  <a:pt x="1569503" y="923330"/>
                </a:cubicBezTo>
                <a:cubicBezTo>
                  <a:pt x="1313482" y="927230"/>
                  <a:pt x="1156023" y="902747"/>
                  <a:pt x="1030640" y="923330"/>
                </a:cubicBezTo>
                <a:cubicBezTo>
                  <a:pt x="905257" y="943913"/>
                  <a:pt x="701732" y="883699"/>
                  <a:pt x="554558" y="923330"/>
                </a:cubicBezTo>
                <a:cubicBezTo>
                  <a:pt x="407384" y="962961"/>
                  <a:pt x="250305" y="892137"/>
                  <a:pt x="0" y="923330"/>
                </a:cubicBezTo>
                <a:cubicBezTo>
                  <a:pt x="-40626" y="772928"/>
                  <a:pt x="50212" y="607298"/>
                  <a:pt x="0" y="470898"/>
                </a:cubicBezTo>
                <a:cubicBezTo>
                  <a:pt x="-50212" y="334498"/>
                  <a:pt x="44054" y="168549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7647044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Multi-Skill Prediction Model</a:t>
            </a:r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C90CD5A-6EAF-B3D1-4125-270B3B1119E5}"/>
              </a:ext>
            </a:extLst>
          </p:cNvPr>
          <p:cNvSpPr txBox="1"/>
          <p:nvPr/>
        </p:nvSpPr>
        <p:spPr>
          <a:xfrm>
            <a:off x="9520263" y="1273216"/>
            <a:ext cx="1484671" cy="923330"/>
          </a:xfrm>
          <a:custGeom>
            <a:avLst/>
            <a:gdLst>
              <a:gd name="connsiteX0" fmla="*/ 0 w 1484671"/>
              <a:gd name="connsiteY0" fmla="*/ 0 h 923330"/>
              <a:gd name="connsiteX1" fmla="*/ 509737 w 1484671"/>
              <a:gd name="connsiteY1" fmla="*/ 0 h 923330"/>
              <a:gd name="connsiteX2" fmla="*/ 989781 w 1484671"/>
              <a:gd name="connsiteY2" fmla="*/ 0 h 923330"/>
              <a:gd name="connsiteX3" fmla="*/ 1484671 w 1484671"/>
              <a:gd name="connsiteY3" fmla="*/ 0 h 923330"/>
              <a:gd name="connsiteX4" fmla="*/ 1484671 w 1484671"/>
              <a:gd name="connsiteY4" fmla="*/ 470898 h 923330"/>
              <a:gd name="connsiteX5" fmla="*/ 1484671 w 1484671"/>
              <a:gd name="connsiteY5" fmla="*/ 923330 h 923330"/>
              <a:gd name="connsiteX6" fmla="*/ 974934 w 1484671"/>
              <a:gd name="connsiteY6" fmla="*/ 923330 h 923330"/>
              <a:gd name="connsiteX7" fmla="*/ 524584 w 1484671"/>
              <a:gd name="connsiteY7" fmla="*/ 923330 h 923330"/>
              <a:gd name="connsiteX8" fmla="*/ 0 w 1484671"/>
              <a:gd name="connsiteY8" fmla="*/ 923330 h 923330"/>
              <a:gd name="connsiteX9" fmla="*/ 0 w 1484671"/>
              <a:gd name="connsiteY9" fmla="*/ 470898 h 923330"/>
              <a:gd name="connsiteX10" fmla="*/ 0 w 1484671"/>
              <a:gd name="connsiteY10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84671" h="923330" extrusionOk="0">
                <a:moveTo>
                  <a:pt x="0" y="0"/>
                </a:moveTo>
                <a:cubicBezTo>
                  <a:pt x="240036" y="-1045"/>
                  <a:pt x="387176" y="38180"/>
                  <a:pt x="509737" y="0"/>
                </a:cubicBezTo>
                <a:cubicBezTo>
                  <a:pt x="632298" y="-38180"/>
                  <a:pt x="876595" y="16951"/>
                  <a:pt x="989781" y="0"/>
                </a:cubicBezTo>
                <a:cubicBezTo>
                  <a:pt x="1102967" y="-16951"/>
                  <a:pt x="1265811" y="38163"/>
                  <a:pt x="1484671" y="0"/>
                </a:cubicBezTo>
                <a:cubicBezTo>
                  <a:pt x="1492958" y="183512"/>
                  <a:pt x="1438812" y="268729"/>
                  <a:pt x="1484671" y="470898"/>
                </a:cubicBezTo>
                <a:cubicBezTo>
                  <a:pt x="1530530" y="673067"/>
                  <a:pt x="1461509" y="760043"/>
                  <a:pt x="1484671" y="923330"/>
                </a:cubicBezTo>
                <a:cubicBezTo>
                  <a:pt x="1314405" y="959958"/>
                  <a:pt x="1085157" y="911196"/>
                  <a:pt x="974934" y="923330"/>
                </a:cubicBezTo>
                <a:cubicBezTo>
                  <a:pt x="864711" y="935464"/>
                  <a:pt x="634512" y="919374"/>
                  <a:pt x="524584" y="923330"/>
                </a:cubicBezTo>
                <a:cubicBezTo>
                  <a:pt x="414656" y="927286"/>
                  <a:pt x="177224" y="909011"/>
                  <a:pt x="0" y="923330"/>
                </a:cubicBezTo>
                <a:cubicBezTo>
                  <a:pt x="-40626" y="772928"/>
                  <a:pt x="50212" y="607298"/>
                  <a:pt x="0" y="470898"/>
                </a:cubicBezTo>
                <a:cubicBezTo>
                  <a:pt x="-50212" y="334498"/>
                  <a:pt x="44054" y="168549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7647044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1">
            <a:spAutoFit/>
          </a:bodyPr>
          <a:lstStyle/>
          <a:p>
            <a:pPr algn="ctr"/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Evaluation</a:t>
            </a:r>
          </a:p>
          <a:p>
            <a:pPr algn="ctr"/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2" name="גרפיקה 11" descr="חץ: עקומה קלה עם מילוי מלא">
            <a:extLst>
              <a:ext uri="{FF2B5EF4-FFF2-40B4-BE49-F238E27FC236}">
                <a16:creationId xmlns:a16="http://schemas.microsoft.com/office/drawing/2014/main" id="{2B7F8207-C6A1-D8D1-2D26-3B3997693D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54795" y="1475249"/>
            <a:ext cx="519263" cy="519263"/>
          </a:xfrm>
          <a:prstGeom prst="rect">
            <a:avLst/>
          </a:prstGeom>
        </p:spPr>
      </p:pic>
      <p:pic>
        <p:nvPicPr>
          <p:cNvPr id="13" name="גרפיקה 12" descr="חץ: עקומה קלה עם מילוי מלא">
            <a:extLst>
              <a:ext uri="{FF2B5EF4-FFF2-40B4-BE49-F238E27FC236}">
                <a16:creationId xmlns:a16="http://schemas.microsoft.com/office/drawing/2014/main" id="{DD1681EB-51B0-6D14-33D9-DC15B0C468E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48296" y="1475249"/>
            <a:ext cx="519263" cy="519263"/>
          </a:xfrm>
          <a:prstGeom prst="rect">
            <a:avLst/>
          </a:prstGeom>
        </p:spPr>
      </p:pic>
      <p:pic>
        <p:nvPicPr>
          <p:cNvPr id="15" name="גרפיקה 14" descr="חץ: עקומה קלה עם מילוי מלא">
            <a:extLst>
              <a:ext uri="{FF2B5EF4-FFF2-40B4-BE49-F238E27FC236}">
                <a16:creationId xmlns:a16="http://schemas.microsoft.com/office/drawing/2014/main" id="{8EF63D8F-BC87-8CE4-DD3B-E115EF9D74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19168" y="1475249"/>
            <a:ext cx="519263" cy="519263"/>
          </a:xfrm>
          <a:prstGeom prst="rect">
            <a:avLst/>
          </a:prstGeom>
        </p:spPr>
      </p:pic>
      <p:pic>
        <p:nvPicPr>
          <p:cNvPr id="16" name="גרפיקה 15" descr="חץ: עקומה קלה עם מילוי מלא">
            <a:extLst>
              <a:ext uri="{FF2B5EF4-FFF2-40B4-BE49-F238E27FC236}">
                <a16:creationId xmlns:a16="http://schemas.microsoft.com/office/drawing/2014/main" id="{054C7B48-7C72-E3DB-E3B9-72F3B2C66B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52733" y="1475248"/>
            <a:ext cx="519263" cy="519263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FCF017F4-DD79-E96B-776A-DD0D9BDDC84E}"/>
              </a:ext>
            </a:extLst>
          </p:cNvPr>
          <p:cNvSpPr txBox="1"/>
          <p:nvPr/>
        </p:nvSpPr>
        <p:spPr>
          <a:xfrm>
            <a:off x="391807" y="2726922"/>
            <a:ext cx="6327361" cy="2862322"/>
          </a:xfrm>
          <a:custGeom>
            <a:avLst/>
            <a:gdLst>
              <a:gd name="connsiteX0" fmla="*/ 0 w 6327361"/>
              <a:gd name="connsiteY0" fmla="*/ 0 h 2862322"/>
              <a:gd name="connsiteX1" fmla="*/ 448667 w 6327361"/>
              <a:gd name="connsiteY1" fmla="*/ 0 h 2862322"/>
              <a:gd name="connsiteX2" fmla="*/ 1023882 w 6327361"/>
              <a:gd name="connsiteY2" fmla="*/ 0 h 2862322"/>
              <a:gd name="connsiteX3" fmla="*/ 1599097 w 6327361"/>
              <a:gd name="connsiteY3" fmla="*/ 0 h 2862322"/>
              <a:gd name="connsiteX4" fmla="*/ 2174311 w 6327361"/>
              <a:gd name="connsiteY4" fmla="*/ 0 h 2862322"/>
              <a:gd name="connsiteX5" fmla="*/ 2749526 w 6327361"/>
              <a:gd name="connsiteY5" fmla="*/ 0 h 2862322"/>
              <a:gd name="connsiteX6" fmla="*/ 3324741 w 6327361"/>
              <a:gd name="connsiteY6" fmla="*/ 0 h 2862322"/>
              <a:gd name="connsiteX7" fmla="*/ 3773408 w 6327361"/>
              <a:gd name="connsiteY7" fmla="*/ 0 h 2862322"/>
              <a:gd name="connsiteX8" fmla="*/ 4285349 w 6327361"/>
              <a:gd name="connsiteY8" fmla="*/ 0 h 2862322"/>
              <a:gd name="connsiteX9" fmla="*/ 4734016 w 6327361"/>
              <a:gd name="connsiteY9" fmla="*/ 0 h 2862322"/>
              <a:gd name="connsiteX10" fmla="*/ 5309231 w 6327361"/>
              <a:gd name="connsiteY10" fmla="*/ 0 h 2862322"/>
              <a:gd name="connsiteX11" fmla="*/ 6327361 w 6327361"/>
              <a:gd name="connsiteY11" fmla="*/ 0 h 2862322"/>
              <a:gd name="connsiteX12" fmla="*/ 6327361 w 6327361"/>
              <a:gd name="connsiteY12" fmla="*/ 601088 h 2862322"/>
              <a:gd name="connsiteX13" fmla="*/ 6327361 w 6327361"/>
              <a:gd name="connsiteY13" fmla="*/ 1173552 h 2862322"/>
              <a:gd name="connsiteX14" fmla="*/ 6327361 w 6327361"/>
              <a:gd name="connsiteY14" fmla="*/ 1688770 h 2862322"/>
              <a:gd name="connsiteX15" fmla="*/ 6327361 w 6327361"/>
              <a:gd name="connsiteY15" fmla="*/ 2289858 h 2862322"/>
              <a:gd name="connsiteX16" fmla="*/ 6327361 w 6327361"/>
              <a:gd name="connsiteY16" fmla="*/ 2862322 h 2862322"/>
              <a:gd name="connsiteX17" fmla="*/ 5752146 w 6327361"/>
              <a:gd name="connsiteY17" fmla="*/ 2862322 h 2862322"/>
              <a:gd name="connsiteX18" fmla="*/ 5366753 w 6327361"/>
              <a:gd name="connsiteY18" fmla="*/ 2862322 h 2862322"/>
              <a:gd name="connsiteX19" fmla="*/ 4728264 w 6327361"/>
              <a:gd name="connsiteY19" fmla="*/ 2862322 h 2862322"/>
              <a:gd name="connsiteX20" fmla="*/ 4279597 w 6327361"/>
              <a:gd name="connsiteY20" fmla="*/ 2862322 h 2862322"/>
              <a:gd name="connsiteX21" fmla="*/ 3704382 w 6327361"/>
              <a:gd name="connsiteY21" fmla="*/ 2862322 h 2862322"/>
              <a:gd name="connsiteX22" fmla="*/ 3129168 w 6327361"/>
              <a:gd name="connsiteY22" fmla="*/ 2862322 h 2862322"/>
              <a:gd name="connsiteX23" fmla="*/ 2680500 w 6327361"/>
              <a:gd name="connsiteY23" fmla="*/ 2862322 h 2862322"/>
              <a:gd name="connsiteX24" fmla="*/ 1978738 w 6327361"/>
              <a:gd name="connsiteY24" fmla="*/ 2862322 h 2862322"/>
              <a:gd name="connsiteX25" fmla="*/ 1403524 w 6327361"/>
              <a:gd name="connsiteY25" fmla="*/ 2862322 h 2862322"/>
              <a:gd name="connsiteX26" fmla="*/ 1018130 w 6327361"/>
              <a:gd name="connsiteY26" fmla="*/ 2862322 h 2862322"/>
              <a:gd name="connsiteX27" fmla="*/ 569462 w 6327361"/>
              <a:gd name="connsiteY27" fmla="*/ 2862322 h 2862322"/>
              <a:gd name="connsiteX28" fmla="*/ 0 w 6327361"/>
              <a:gd name="connsiteY28" fmla="*/ 2862322 h 2862322"/>
              <a:gd name="connsiteX29" fmla="*/ 0 w 6327361"/>
              <a:gd name="connsiteY29" fmla="*/ 2318481 h 2862322"/>
              <a:gd name="connsiteX30" fmla="*/ 0 w 6327361"/>
              <a:gd name="connsiteY30" fmla="*/ 1746016 h 2862322"/>
              <a:gd name="connsiteX31" fmla="*/ 0 w 6327361"/>
              <a:gd name="connsiteY31" fmla="*/ 1259422 h 2862322"/>
              <a:gd name="connsiteX32" fmla="*/ 0 w 6327361"/>
              <a:gd name="connsiteY32" fmla="*/ 658334 h 2862322"/>
              <a:gd name="connsiteX33" fmla="*/ 0 w 6327361"/>
              <a:gd name="connsiteY33" fmla="*/ 0 h 286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27361" h="2862322" extrusionOk="0">
                <a:moveTo>
                  <a:pt x="0" y="0"/>
                </a:moveTo>
                <a:cubicBezTo>
                  <a:pt x="206049" y="-16696"/>
                  <a:pt x="287582" y="8001"/>
                  <a:pt x="448667" y="0"/>
                </a:cubicBezTo>
                <a:cubicBezTo>
                  <a:pt x="609752" y="-8001"/>
                  <a:pt x="875829" y="33116"/>
                  <a:pt x="1023882" y="0"/>
                </a:cubicBezTo>
                <a:cubicBezTo>
                  <a:pt x="1171936" y="-33116"/>
                  <a:pt x="1347899" y="40900"/>
                  <a:pt x="1599097" y="0"/>
                </a:cubicBezTo>
                <a:cubicBezTo>
                  <a:pt x="1850295" y="-40900"/>
                  <a:pt x="1966152" y="13239"/>
                  <a:pt x="2174311" y="0"/>
                </a:cubicBezTo>
                <a:cubicBezTo>
                  <a:pt x="2382470" y="-13239"/>
                  <a:pt x="2585342" y="55624"/>
                  <a:pt x="2749526" y="0"/>
                </a:cubicBezTo>
                <a:cubicBezTo>
                  <a:pt x="2913711" y="-55624"/>
                  <a:pt x="3186041" y="52756"/>
                  <a:pt x="3324741" y="0"/>
                </a:cubicBezTo>
                <a:cubicBezTo>
                  <a:pt x="3463441" y="-52756"/>
                  <a:pt x="3599180" y="21798"/>
                  <a:pt x="3773408" y="0"/>
                </a:cubicBezTo>
                <a:cubicBezTo>
                  <a:pt x="3947636" y="-21798"/>
                  <a:pt x="4035270" y="57908"/>
                  <a:pt x="4285349" y="0"/>
                </a:cubicBezTo>
                <a:cubicBezTo>
                  <a:pt x="4535428" y="-57908"/>
                  <a:pt x="4591921" y="24001"/>
                  <a:pt x="4734016" y="0"/>
                </a:cubicBezTo>
                <a:cubicBezTo>
                  <a:pt x="4876111" y="-24001"/>
                  <a:pt x="5177596" y="324"/>
                  <a:pt x="5309231" y="0"/>
                </a:cubicBezTo>
                <a:cubicBezTo>
                  <a:pt x="5440867" y="-324"/>
                  <a:pt x="5966541" y="110845"/>
                  <a:pt x="6327361" y="0"/>
                </a:cubicBezTo>
                <a:cubicBezTo>
                  <a:pt x="6342177" y="176032"/>
                  <a:pt x="6289832" y="351477"/>
                  <a:pt x="6327361" y="601088"/>
                </a:cubicBezTo>
                <a:cubicBezTo>
                  <a:pt x="6364890" y="850699"/>
                  <a:pt x="6271387" y="951612"/>
                  <a:pt x="6327361" y="1173552"/>
                </a:cubicBezTo>
                <a:cubicBezTo>
                  <a:pt x="6383335" y="1395492"/>
                  <a:pt x="6302885" y="1572507"/>
                  <a:pt x="6327361" y="1688770"/>
                </a:cubicBezTo>
                <a:cubicBezTo>
                  <a:pt x="6351837" y="1805033"/>
                  <a:pt x="6291135" y="2018273"/>
                  <a:pt x="6327361" y="2289858"/>
                </a:cubicBezTo>
                <a:cubicBezTo>
                  <a:pt x="6363587" y="2561443"/>
                  <a:pt x="6271534" y="2701196"/>
                  <a:pt x="6327361" y="2862322"/>
                </a:cubicBezTo>
                <a:cubicBezTo>
                  <a:pt x="6160466" y="2874712"/>
                  <a:pt x="6006021" y="2818379"/>
                  <a:pt x="5752146" y="2862322"/>
                </a:cubicBezTo>
                <a:cubicBezTo>
                  <a:pt x="5498272" y="2906265"/>
                  <a:pt x="5558489" y="2828916"/>
                  <a:pt x="5366753" y="2862322"/>
                </a:cubicBezTo>
                <a:cubicBezTo>
                  <a:pt x="5175017" y="2895728"/>
                  <a:pt x="4975954" y="2790656"/>
                  <a:pt x="4728264" y="2862322"/>
                </a:cubicBezTo>
                <a:cubicBezTo>
                  <a:pt x="4480574" y="2933988"/>
                  <a:pt x="4440132" y="2816609"/>
                  <a:pt x="4279597" y="2862322"/>
                </a:cubicBezTo>
                <a:cubicBezTo>
                  <a:pt x="4119062" y="2908035"/>
                  <a:pt x="3822458" y="2822131"/>
                  <a:pt x="3704382" y="2862322"/>
                </a:cubicBezTo>
                <a:cubicBezTo>
                  <a:pt x="3586306" y="2902513"/>
                  <a:pt x="3287576" y="2808715"/>
                  <a:pt x="3129168" y="2862322"/>
                </a:cubicBezTo>
                <a:cubicBezTo>
                  <a:pt x="2970760" y="2915929"/>
                  <a:pt x="2827343" y="2837655"/>
                  <a:pt x="2680500" y="2862322"/>
                </a:cubicBezTo>
                <a:cubicBezTo>
                  <a:pt x="2533657" y="2886989"/>
                  <a:pt x="2235190" y="2843119"/>
                  <a:pt x="1978738" y="2862322"/>
                </a:cubicBezTo>
                <a:cubicBezTo>
                  <a:pt x="1722286" y="2881525"/>
                  <a:pt x="1605235" y="2821139"/>
                  <a:pt x="1403524" y="2862322"/>
                </a:cubicBezTo>
                <a:cubicBezTo>
                  <a:pt x="1201813" y="2903505"/>
                  <a:pt x="1188441" y="2849535"/>
                  <a:pt x="1018130" y="2862322"/>
                </a:cubicBezTo>
                <a:cubicBezTo>
                  <a:pt x="847819" y="2875109"/>
                  <a:pt x="725795" y="2853174"/>
                  <a:pt x="569462" y="2862322"/>
                </a:cubicBezTo>
                <a:cubicBezTo>
                  <a:pt x="413129" y="2871470"/>
                  <a:pt x="124361" y="2855552"/>
                  <a:pt x="0" y="2862322"/>
                </a:cubicBezTo>
                <a:cubicBezTo>
                  <a:pt x="-30356" y="2608183"/>
                  <a:pt x="22165" y="2590336"/>
                  <a:pt x="0" y="2318481"/>
                </a:cubicBezTo>
                <a:cubicBezTo>
                  <a:pt x="-22165" y="2046626"/>
                  <a:pt x="56481" y="2027826"/>
                  <a:pt x="0" y="1746016"/>
                </a:cubicBezTo>
                <a:cubicBezTo>
                  <a:pt x="-56481" y="1464206"/>
                  <a:pt x="41220" y="1387917"/>
                  <a:pt x="0" y="1259422"/>
                </a:cubicBezTo>
                <a:cubicBezTo>
                  <a:pt x="-41220" y="1130927"/>
                  <a:pt x="21926" y="858429"/>
                  <a:pt x="0" y="658334"/>
                </a:cubicBezTo>
                <a:cubicBezTo>
                  <a:pt x="-21926" y="458239"/>
                  <a:pt x="53546" y="158693"/>
                  <a:pt x="0" y="0"/>
                </a:cubicBezTo>
                <a:close/>
              </a:path>
            </a:pathLst>
          </a:cu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414953307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1">
            <a:spAutoFit/>
          </a:bodyPr>
          <a:lstStyle/>
          <a:p>
            <a:pPr algn="l" rtl="0"/>
            <a:r>
              <a:rPr lang="en-US" b="1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Core Models:</a:t>
            </a:r>
          </a:p>
          <a:p>
            <a:pPr algn="l" rtl="0"/>
            <a:endParaRPr lang="en-US" b="1" u="sng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Main Model: Fine-tuned Transformer (BERT / </a:t>
            </a:r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RoBERTa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)</a:t>
            </a:r>
            <a:b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Baseline 1: Keyword Matching</a:t>
            </a:r>
            <a:b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Baseline 2: Zero-Shot LLM</a:t>
            </a:r>
            <a:b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Refinement: Hyperparameter Tuning</a:t>
            </a:r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00C137EE-F44C-0AD6-2CD4-7F060EABBAC9}"/>
              </a:ext>
            </a:extLst>
          </p:cNvPr>
          <p:cNvSpPr txBox="1"/>
          <p:nvPr/>
        </p:nvSpPr>
        <p:spPr>
          <a:xfrm>
            <a:off x="6936656" y="2762432"/>
            <a:ext cx="4358559" cy="2031325"/>
          </a:xfrm>
          <a:custGeom>
            <a:avLst/>
            <a:gdLst>
              <a:gd name="connsiteX0" fmla="*/ 0 w 4358559"/>
              <a:gd name="connsiteY0" fmla="*/ 0 h 2031325"/>
              <a:gd name="connsiteX1" fmla="*/ 457649 w 4358559"/>
              <a:gd name="connsiteY1" fmla="*/ 0 h 2031325"/>
              <a:gd name="connsiteX2" fmla="*/ 1002469 w 4358559"/>
              <a:gd name="connsiteY2" fmla="*/ 0 h 2031325"/>
              <a:gd name="connsiteX3" fmla="*/ 1547288 w 4358559"/>
              <a:gd name="connsiteY3" fmla="*/ 0 h 2031325"/>
              <a:gd name="connsiteX4" fmla="*/ 2092108 w 4358559"/>
              <a:gd name="connsiteY4" fmla="*/ 0 h 2031325"/>
              <a:gd name="connsiteX5" fmla="*/ 2636928 w 4358559"/>
              <a:gd name="connsiteY5" fmla="*/ 0 h 2031325"/>
              <a:gd name="connsiteX6" fmla="*/ 3181748 w 4358559"/>
              <a:gd name="connsiteY6" fmla="*/ 0 h 2031325"/>
              <a:gd name="connsiteX7" fmla="*/ 3639397 w 4358559"/>
              <a:gd name="connsiteY7" fmla="*/ 0 h 2031325"/>
              <a:gd name="connsiteX8" fmla="*/ 4358559 w 4358559"/>
              <a:gd name="connsiteY8" fmla="*/ 0 h 2031325"/>
              <a:gd name="connsiteX9" fmla="*/ 4358559 w 4358559"/>
              <a:gd name="connsiteY9" fmla="*/ 467205 h 2031325"/>
              <a:gd name="connsiteX10" fmla="*/ 4358559 w 4358559"/>
              <a:gd name="connsiteY10" fmla="*/ 995349 h 2031325"/>
              <a:gd name="connsiteX11" fmla="*/ 4358559 w 4358559"/>
              <a:gd name="connsiteY11" fmla="*/ 1482867 h 2031325"/>
              <a:gd name="connsiteX12" fmla="*/ 4358559 w 4358559"/>
              <a:gd name="connsiteY12" fmla="*/ 2031325 h 2031325"/>
              <a:gd name="connsiteX13" fmla="*/ 3813739 w 4358559"/>
              <a:gd name="connsiteY13" fmla="*/ 2031325 h 2031325"/>
              <a:gd name="connsiteX14" fmla="*/ 3356090 w 4358559"/>
              <a:gd name="connsiteY14" fmla="*/ 2031325 h 2031325"/>
              <a:gd name="connsiteX15" fmla="*/ 2767685 w 4358559"/>
              <a:gd name="connsiteY15" fmla="*/ 2031325 h 2031325"/>
              <a:gd name="connsiteX16" fmla="*/ 2135694 w 4358559"/>
              <a:gd name="connsiteY16" fmla="*/ 2031325 h 2031325"/>
              <a:gd name="connsiteX17" fmla="*/ 1678045 w 4358559"/>
              <a:gd name="connsiteY17" fmla="*/ 2031325 h 2031325"/>
              <a:gd name="connsiteX18" fmla="*/ 1263982 w 4358559"/>
              <a:gd name="connsiteY18" fmla="*/ 2031325 h 2031325"/>
              <a:gd name="connsiteX19" fmla="*/ 675577 w 4358559"/>
              <a:gd name="connsiteY19" fmla="*/ 2031325 h 2031325"/>
              <a:gd name="connsiteX20" fmla="*/ 0 w 4358559"/>
              <a:gd name="connsiteY20" fmla="*/ 2031325 h 2031325"/>
              <a:gd name="connsiteX21" fmla="*/ 0 w 4358559"/>
              <a:gd name="connsiteY21" fmla="*/ 1523494 h 2031325"/>
              <a:gd name="connsiteX22" fmla="*/ 0 w 4358559"/>
              <a:gd name="connsiteY22" fmla="*/ 1076602 h 2031325"/>
              <a:gd name="connsiteX23" fmla="*/ 0 w 4358559"/>
              <a:gd name="connsiteY23" fmla="*/ 609398 h 2031325"/>
              <a:gd name="connsiteX24" fmla="*/ 0 w 4358559"/>
              <a:gd name="connsiteY24" fmla="*/ 0 h 203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58559" h="2031325" extrusionOk="0">
                <a:moveTo>
                  <a:pt x="0" y="0"/>
                </a:moveTo>
                <a:cubicBezTo>
                  <a:pt x="174160" y="-41298"/>
                  <a:pt x="357841" y="26439"/>
                  <a:pt x="457649" y="0"/>
                </a:cubicBezTo>
                <a:cubicBezTo>
                  <a:pt x="557457" y="-26439"/>
                  <a:pt x="892284" y="28692"/>
                  <a:pt x="1002469" y="0"/>
                </a:cubicBezTo>
                <a:cubicBezTo>
                  <a:pt x="1112654" y="-28692"/>
                  <a:pt x="1299752" y="9338"/>
                  <a:pt x="1547288" y="0"/>
                </a:cubicBezTo>
                <a:cubicBezTo>
                  <a:pt x="1794824" y="-9338"/>
                  <a:pt x="1846850" y="10623"/>
                  <a:pt x="2092108" y="0"/>
                </a:cubicBezTo>
                <a:cubicBezTo>
                  <a:pt x="2337366" y="-10623"/>
                  <a:pt x="2514917" y="65131"/>
                  <a:pt x="2636928" y="0"/>
                </a:cubicBezTo>
                <a:cubicBezTo>
                  <a:pt x="2758939" y="-65131"/>
                  <a:pt x="2927062" y="48398"/>
                  <a:pt x="3181748" y="0"/>
                </a:cubicBezTo>
                <a:cubicBezTo>
                  <a:pt x="3436434" y="-48398"/>
                  <a:pt x="3435180" y="24556"/>
                  <a:pt x="3639397" y="0"/>
                </a:cubicBezTo>
                <a:cubicBezTo>
                  <a:pt x="3843614" y="-24556"/>
                  <a:pt x="4070598" y="931"/>
                  <a:pt x="4358559" y="0"/>
                </a:cubicBezTo>
                <a:cubicBezTo>
                  <a:pt x="4412020" y="111579"/>
                  <a:pt x="4342007" y="257545"/>
                  <a:pt x="4358559" y="467205"/>
                </a:cubicBezTo>
                <a:cubicBezTo>
                  <a:pt x="4375111" y="676866"/>
                  <a:pt x="4303568" y="801826"/>
                  <a:pt x="4358559" y="995349"/>
                </a:cubicBezTo>
                <a:cubicBezTo>
                  <a:pt x="4413550" y="1188872"/>
                  <a:pt x="4349435" y="1260727"/>
                  <a:pt x="4358559" y="1482867"/>
                </a:cubicBezTo>
                <a:cubicBezTo>
                  <a:pt x="4367683" y="1705007"/>
                  <a:pt x="4344911" y="1857515"/>
                  <a:pt x="4358559" y="2031325"/>
                </a:cubicBezTo>
                <a:cubicBezTo>
                  <a:pt x="4167985" y="2055971"/>
                  <a:pt x="4037297" y="2029888"/>
                  <a:pt x="3813739" y="2031325"/>
                </a:cubicBezTo>
                <a:cubicBezTo>
                  <a:pt x="3590181" y="2032762"/>
                  <a:pt x="3556964" y="2002261"/>
                  <a:pt x="3356090" y="2031325"/>
                </a:cubicBezTo>
                <a:cubicBezTo>
                  <a:pt x="3155216" y="2060389"/>
                  <a:pt x="2905589" y="2015993"/>
                  <a:pt x="2767685" y="2031325"/>
                </a:cubicBezTo>
                <a:cubicBezTo>
                  <a:pt x="2629781" y="2046657"/>
                  <a:pt x="2427316" y="1997151"/>
                  <a:pt x="2135694" y="2031325"/>
                </a:cubicBezTo>
                <a:cubicBezTo>
                  <a:pt x="1844072" y="2065499"/>
                  <a:pt x="1770264" y="1985161"/>
                  <a:pt x="1678045" y="2031325"/>
                </a:cubicBezTo>
                <a:cubicBezTo>
                  <a:pt x="1585826" y="2077489"/>
                  <a:pt x="1374152" y="1992146"/>
                  <a:pt x="1263982" y="2031325"/>
                </a:cubicBezTo>
                <a:cubicBezTo>
                  <a:pt x="1153812" y="2070504"/>
                  <a:pt x="854967" y="2009166"/>
                  <a:pt x="675577" y="2031325"/>
                </a:cubicBezTo>
                <a:cubicBezTo>
                  <a:pt x="496188" y="2053484"/>
                  <a:pt x="300159" y="1991295"/>
                  <a:pt x="0" y="2031325"/>
                </a:cubicBezTo>
                <a:cubicBezTo>
                  <a:pt x="-60482" y="1862897"/>
                  <a:pt x="13520" y="1758010"/>
                  <a:pt x="0" y="1523494"/>
                </a:cubicBezTo>
                <a:cubicBezTo>
                  <a:pt x="-13520" y="1288978"/>
                  <a:pt x="4248" y="1196993"/>
                  <a:pt x="0" y="1076602"/>
                </a:cubicBezTo>
                <a:cubicBezTo>
                  <a:pt x="-4248" y="956211"/>
                  <a:pt x="46587" y="765109"/>
                  <a:pt x="0" y="609398"/>
                </a:cubicBezTo>
                <a:cubicBezTo>
                  <a:pt x="-46587" y="453687"/>
                  <a:pt x="19667" y="261821"/>
                  <a:pt x="0" y="0"/>
                </a:cubicBezTo>
                <a:close/>
              </a:path>
            </a:pathLst>
          </a:cu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414953307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1">
            <a:spAutoFit/>
          </a:bodyPr>
          <a:lstStyle/>
          <a:p>
            <a:pPr algn="l" rtl="0"/>
            <a:r>
              <a:rPr lang="en-US" b="1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Adjustments &amp; Improvements:</a:t>
            </a:r>
          </a:p>
          <a:p>
            <a:pPr algn="l" rtl="0"/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Fine-tuning on synthetic labeled data</a:t>
            </a:r>
            <a:b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Handling rare skills (class balancing)</a:t>
            </a:r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473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246EB6-7003-6CBD-EB54-5A40971B9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קבוצה 60">
            <a:extLst>
              <a:ext uri="{FF2B5EF4-FFF2-40B4-BE49-F238E27FC236}">
                <a16:creationId xmlns:a16="http://schemas.microsoft.com/office/drawing/2014/main" id="{4361B892-0A27-20DD-D1C1-64C5EA6CF23B}"/>
              </a:ext>
            </a:extLst>
          </p:cNvPr>
          <p:cNvGrpSpPr/>
          <p:nvPr/>
        </p:nvGrpSpPr>
        <p:grpSpPr>
          <a:xfrm>
            <a:off x="324461" y="6349143"/>
            <a:ext cx="1484671" cy="801329"/>
            <a:chOff x="491611" y="142569"/>
            <a:chExt cx="1484671" cy="801329"/>
          </a:xfrm>
        </p:grpSpPr>
        <p:sp>
          <p:nvSpPr>
            <p:cNvPr id="62" name="מלבן: פינות מעוגלות 61">
              <a:extLst>
                <a:ext uri="{FF2B5EF4-FFF2-40B4-BE49-F238E27FC236}">
                  <a16:creationId xmlns:a16="http://schemas.microsoft.com/office/drawing/2014/main" id="{F714E409-C9AB-49F9-D8A6-789DBB021192}"/>
                </a:ext>
              </a:extLst>
            </p:cNvPr>
            <p:cNvSpPr/>
            <p:nvPr/>
          </p:nvSpPr>
          <p:spPr>
            <a:xfrm>
              <a:off x="49161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63" name="גרפיקה 62" descr="בית קו מיתאר">
              <a:extLst>
                <a:ext uri="{FF2B5EF4-FFF2-40B4-BE49-F238E27FC236}">
                  <a16:creationId xmlns:a16="http://schemas.microsoft.com/office/drawing/2014/main" id="{A88E9506-5755-B5CD-7F9A-144A16A6C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3281" y="142569"/>
              <a:ext cx="801329" cy="801329"/>
            </a:xfrm>
            <a:prstGeom prst="rect">
              <a:avLst/>
            </a:prstGeom>
          </p:spPr>
        </p:pic>
      </p:grpSp>
      <p:grpSp>
        <p:nvGrpSpPr>
          <p:cNvPr id="64" name="קבוצה 63">
            <a:extLst>
              <a:ext uri="{FF2B5EF4-FFF2-40B4-BE49-F238E27FC236}">
                <a16:creationId xmlns:a16="http://schemas.microsoft.com/office/drawing/2014/main" id="{3A10A269-ED34-783E-6893-19A834567B0A}"/>
              </a:ext>
            </a:extLst>
          </p:cNvPr>
          <p:cNvGrpSpPr/>
          <p:nvPr/>
        </p:nvGrpSpPr>
        <p:grpSpPr>
          <a:xfrm>
            <a:off x="2281081" y="6390928"/>
            <a:ext cx="1484671" cy="759544"/>
            <a:chOff x="2448231" y="184354"/>
            <a:chExt cx="1484671" cy="759544"/>
          </a:xfrm>
        </p:grpSpPr>
        <p:sp>
          <p:nvSpPr>
            <p:cNvPr id="65" name="מלבן: פינות מעוגלות 64">
              <a:extLst>
                <a:ext uri="{FF2B5EF4-FFF2-40B4-BE49-F238E27FC236}">
                  <a16:creationId xmlns:a16="http://schemas.microsoft.com/office/drawing/2014/main" id="{A69480CD-EED5-CD3A-9C1F-EBEEC1DAA04B}"/>
                </a:ext>
              </a:extLst>
            </p:cNvPr>
            <p:cNvSpPr/>
            <p:nvPr/>
          </p:nvSpPr>
          <p:spPr>
            <a:xfrm>
              <a:off x="244823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66" name="גרפיקה 65" descr="נורת חשמל וגלגל שיניים קו מיתאר">
              <a:extLst>
                <a:ext uri="{FF2B5EF4-FFF2-40B4-BE49-F238E27FC236}">
                  <a16:creationId xmlns:a16="http://schemas.microsoft.com/office/drawing/2014/main" id="{863006A1-C5CE-1C43-53C2-D2DC0C940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31687" y="184354"/>
              <a:ext cx="717757" cy="717757"/>
            </a:xfrm>
            <a:prstGeom prst="rect">
              <a:avLst/>
            </a:prstGeom>
          </p:spPr>
        </p:pic>
      </p:grpSp>
      <p:grpSp>
        <p:nvGrpSpPr>
          <p:cNvPr id="67" name="קבוצה 66">
            <a:extLst>
              <a:ext uri="{FF2B5EF4-FFF2-40B4-BE49-F238E27FC236}">
                <a16:creationId xmlns:a16="http://schemas.microsoft.com/office/drawing/2014/main" id="{114E1E12-73A5-A15A-D117-5013367CADEE}"/>
              </a:ext>
            </a:extLst>
          </p:cNvPr>
          <p:cNvGrpSpPr/>
          <p:nvPr/>
        </p:nvGrpSpPr>
        <p:grpSpPr>
          <a:xfrm>
            <a:off x="4237701" y="6404652"/>
            <a:ext cx="1484671" cy="722670"/>
            <a:chOff x="4404851" y="223684"/>
            <a:chExt cx="1484671" cy="722670"/>
          </a:xfrm>
        </p:grpSpPr>
        <p:sp>
          <p:nvSpPr>
            <p:cNvPr id="68" name="מלבן: פינות מעוגלות 67">
              <a:extLst>
                <a:ext uri="{FF2B5EF4-FFF2-40B4-BE49-F238E27FC236}">
                  <a16:creationId xmlns:a16="http://schemas.microsoft.com/office/drawing/2014/main" id="{4CEEDD55-0016-6A52-6B29-F8160EA20314}"/>
                </a:ext>
              </a:extLst>
            </p:cNvPr>
            <p:cNvSpPr/>
            <p:nvPr/>
          </p:nvSpPr>
          <p:spPr>
            <a:xfrm>
              <a:off x="440485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69" name="גרפיקה 68" descr="חוזה קו מיתאר">
              <a:extLst>
                <a:ext uri="{FF2B5EF4-FFF2-40B4-BE49-F238E27FC236}">
                  <a16:creationId xmlns:a16="http://schemas.microsoft.com/office/drawing/2014/main" id="{9F559F11-12E6-F164-7B4B-DBE0805AB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85851" y="223684"/>
              <a:ext cx="722670" cy="722670"/>
            </a:xfrm>
            <a:prstGeom prst="rect">
              <a:avLst/>
            </a:prstGeom>
          </p:spPr>
        </p:pic>
      </p:grpSp>
      <p:grpSp>
        <p:nvGrpSpPr>
          <p:cNvPr id="70" name="קבוצה 69">
            <a:extLst>
              <a:ext uri="{FF2B5EF4-FFF2-40B4-BE49-F238E27FC236}">
                <a16:creationId xmlns:a16="http://schemas.microsoft.com/office/drawing/2014/main" id="{2620A307-68E8-7F2B-D75F-D57C9D166457}"/>
              </a:ext>
            </a:extLst>
          </p:cNvPr>
          <p:cNvGrpSpPr/>
          <p:nvPr/>
        </p:nvGrpSpPr>
        <p:grpSpPr>
          <a:xfrm>
            <a:off x="6194321" y="6402194"/>
            <a:ext cx="1484671" cy="727586"/>
            <a:chOff x="6361471" y="226142"/>
            <a:chExt cx="1484671" cy="727586"/>
          </a:xfrm>
        </p:grpSpPr>
        <p:sp>
          <p:nvSpPr>
            <p:cNvPr id="71" name="מלבן: פינות מעוגלות 70">
              <a:extLst>
                <a:ext uri="{FF2B5EF4-FFF2-40B4-BE49-F238E27FC236}">
                  <a16:creationId xmlns:a16="http://schemas.microsoft.com/office/drawing/2014/main" id="{1DEE8D36-D911-E21A-1E3E-663DDB99F3FC}"/>
                </a:ext>
              </a:extLst>
            </p:cNvPr>
            <p:cNvSpPr/>
            <p:nvPr/>
          </p:nvSpPr>
          <p:spPr>
            <a:xfrm>
              <a:off x="636147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2" name="גרפיקה 71" descr="ראש עם גלגלי שיניים קו מיתאר">
              <a:extLst>
                <a:ext uri="{FF2B5EF4-FFF2-40B4-BE49-F238E27FC236}">
                  <a16:creationId xmlns:a16="http://schemas.microsoft.com/office/drawing/2014/main" id="{57F2A337-E45D-8397-C50C-18F5D7294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42471" y="231058"/>
              <a:ext cx="722670" cy="722670"/>
            </a:xfrm>
            <a:prstGeom prst="rect">
              <a:avLst/>
            </a:prstGeom>
          </p:spPr>
        </p:pic>
      </p:grpSp>
      <p:grpSp>
        <p:nvGrpSpPr>
          <p:cNvPr id="73" name="קבוצה 72">
            <a:extLst>
              <a:ext uri="{FF2B5EF4-FFF2-40B4-BE49-F238E27FC236}">
                <a16:creationId xmlns:a16="http://schemas.microsoft.com/office/drawing/2014/main" id="{CE6B0C55-9EDA-8569-1177-1C93A1DC9EB5}"/>
              </a:ext>
            </a:extLst>
          </p:cNvPr>
          <p:cNvGrpSpPr/>
          <p:nvPr/>
        </p:nvGrpSpPr>
        <p:grpSpPr>
          <a:xfrm>
            <a:off x="8150941" y="6034510"/>
            <a:ext cx="1484671" cy="722670"/>
            <a:chOff x="8318091" y="223684"/>
            <a:chExt cx="1484671" cy="722670"/>
          </a:xfrm>
        </p:grpSpPr>
        <p:sp>
          <p:nvSpPr>
            <p:cNvPr id="74" name="מלבן: פינות מעוגלות 73">
              <a:extLst>
                <a:ext uri="{FF2B5EF4-FFF2-40B4-BE49-F238E27FC236}">
                  <a16:creationId xmlns:a16="http://schemas.microsoft.com/office/drawing/2014/main" id="{B5CCB1AE-D890-7528-1D5A-E1C2E933381D}"/>
                </a:ext>
              </a:extLst>
            </p:cNvPr>
            <p:cNvSpPr/>
            <p:nvPr/>
          </p:nvSpPr>
          <p:spPr>
            <a:xfrm>
              <a:off x="831809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5" name="גרפיקה 74" descr="חיפוש בתיקיה קו מיתאר">
              <a:extLst>
                <a:ext uri="{FF2B5EF4-FFF2-40B4-BE49-F238E27FC236}">
                  <a16:creationId xmlns:a16="http://schemas.microsoft.com/office/drawing/2014/main" id="{A17186C8-224C-40A1-2718-6405D7C9E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99091" y="223684"/>
              <a:ext cx="722670" cy="722670"/>
            </a:xfrm>
            <a:prstGeom prst="rect">
              <a:avLst/>
            </a:prstGeom>
          </p:spPr>
        </p:pic>
      </p:grpSp>
      <p:grpSp>
        <p:nvGrpSpPr>
          <p:cNvPr id="76" name="קבוצה 75">
            <a:extLst>
              <a:ext uri="{FF2B5EF4-FFF2-40B4-BE49-F238E27FC236}">
                <a16:creationId xmlns:a16="http://schemas.microsoft.com/office/drawing/2014/main" id="{9EADD70B-E87E-8219-17AA-EDF9BD43CF92}"/>
              </a:ext>
            </a:extLst>
          </p:cNvPr>
          <p:cNvGrpSpPr/>
          <p:nvPr/>
        </p:nvGrpSpPr>
        <p:grpSpPr>
          <a:xfrm>
            <a:off x="10107561" y="6390928"/>
            <a:ext cx="1484671" cy="759544"/>
            <a:chOff x="10274711" y="184354"/>
            <a:chExt cx="1484671" cy="759544"/>
          </a:xfrm>
        </p:grpSpPr>
        <p:sp>
          <p:nvSpPr>
            <p:cNvPr id="77" name="מלבן: פינות מעוגלות 76">
              <a:extLst>
                <a:ext uri="{FF2B5EF4-FFF2-40B4-BE49-F238E27FC236}">
                  <a16:creationId xmlns:a16="http://schemas.microsoft.com/office/drawing/2014/main" id="{56C77554-480D-9B32-3C5B-98A323044ED0}"/>
                </a:ext>
              </a:extLst>
            </p:cNvPr>
            <p:cNvSpPr/>
            <p:nvPr/>
          </p:nvSpPr>
          <p:spPr>
            <a:xfrm>
              <a:off x="1027471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8" name="גרפיקה 77" descr="תרשים עמודות קו מיתאר">
              <a:extLst>
                <a:ext uri="{FF2B5EF4-FFF2-40B4-BE49-F238E27FC236}">
                  <a16:creationId xmlns:a16="http://schemas.microsoft.com/office/drawing/2014/main" id="{3AFEC099-F96E-3820-770E-D6E73637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655711" y="184354"/>
              <a:ext cx="722670" cy="722670"/>
            </a:xfrm>
            <a:prstGeom prst="rect">
              <a:avLst/>
            </a:prstGeom>
          </p:spPr>
        </p:pic>
      </p:grpSp>
      <p:sp>
        <p:nvSpPr>
          <p:cNvPr id="79" name="תיבת טקסט 78">
            <a:extLst>
              <a:ext uri="{FF2B5EF4-FFF2-40B4-BE49-F238E27FC236}">
                <a16:creationId xmlns:a16="http://schemas.microsoft.com/office/drawing/2014/main" id="{51499C7F-A827-4BB3-4FFF-482C0A865277}"/>
              </a:ext>
            </a:extLst>
          </p:cNvPr>
          <p:cNvSpPr txBox="1"/>
          <p:nvPr/>
        </p:nvSpPr>
        <p:spPr>
          <a:xfrm>
            <a:off x="1284790" y="233898"/>
            <a:ext cx="9203771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specification and </a:t>
            </a:r>
            <a:r>
              <a:rPr lang="en-US" sz="4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generatio</a:t>
            </a:r>
            <a:endParaRPr lang="he-IL" sz="44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pic>
        <p:nvPicPr>
          <p:cNvPr id="3" name="גרפיקה 2" descr="גלגלי שיניים עם מילוי מלא">
            <a:extLst>
              <a:ext uri="{FF2B5EF4-FFF2-40B4-BE49-F238E27FC236}">
                <a16:creationId xmlns:a16="http://schemas.microsoft.com/office/drawing/2014/main" id="{83DAEAEB-8819-45E0-A9EF-E2D13CF8E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36656" y="3843480"/>
            <a:ext cx="597600" cy="597600"/>
          </a:xfrm>
          <a:prstGeom prst="rect">
            <a:avLst/>
          </a:prstGeom>
        </p:spPr>
      </p:pic>
      <p:pic>
        <p:nvPicPr>
          <p:cNvPr id="10" name="גרפיקה 9" descr="תג עם מילוי מלא">
            <a:extLst>
              <a:ext uri="{FF2B5EF4-FFF2-40B4-BE49-F238E27FC236}">
                <a16:creationId xmlns:a16="http://schemas.microsoft.com/office/drawing/2014/main" id="{D4A1F092-6FE5-6059-D7BC-40837F5493A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36656" y="1882367"/>
            <a:ext cx="597600" cy="597600"/>
          </a:xfrm>
          <a:prstGeom prst="rect">
            <a:avLst/>
          </a:prstGeom>
        </p:spPr>
      </p:pic>
      <p:pic>
        <p:nvPicPr>
          <p:cNvPr id="14" name="גרפיקה 13" descr="מסד נתונים עם מילוי מלא">
            <a:extLst>
              <a:ext uri="{FF2B5EF4-FFF2-40B4-BE49-F238E27FC236}">
                <a16:creationId xmlns:a16="http://schemas.microsoft.com/office/drawing/2014/main" id="{50B09C1D-FBD8-A05A-A08C-465B9BCA6E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64941" y="3719400"/>
            <a:ext cx="597600" cy="597600"/>
          </a:xfrm>
          <a:prstGeom prst="rect">
            <a:avLst/>
          </a:prstGeom>
        </p:spPr>
      </p:pic>
      <p:pic>
        <p:nvPicPr>
          <p:cNvPr id="19" name="גרפיקה 18" descr="מצגת עם תרשים עמודות עם מילוי מלא">
            <a:extLst>
              <a:ext uri="{FF2B5EF4-FFF2-40B4-BE49-F238E27FC236}">
                <a16:creationId xmlns:a16="http://schemas.microsoft.com/office/drawing/2014/main" id="{E79CB360-4A04-B75D-A625-57BE1B9D6DD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4941" y="1882367"/>
            <a:ext cx="597600" cy="597600"/>
          </a:xfrm>
          <a:prstGeom prst="rect">
            <a:avLst/>
          </a:prstGeom>
        </p:spPr>
      </p:pic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0ED8CCCB-CBF7-3FD1-9567-1CE69E9DA22E}"/>
              </a:ext>
            </a:extLst>
          </p:cNvPr>
          <p:cNvSpPr txBox="1"/>
          <p:nvPr/>
        </p:nvSpPr>
        <p:spPr>
          <a:xfrm>
            <a:off x="1273618" y="1904079"/>
            <a:ext cx="548599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Each example: a free-text job-role description &amp;       a label vector over the global skill list                (0 / 0.5 / 1), with synthetic Train / Val / Test splits.</a:t>
            </a:r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AF2A28B6-F67B-FF2B-D59A-54407F328403}"/>
              </a:ext>
            </a:extLst>
          </p:cNvPr>
          <p:cNvSpPr txBox="1"/>
          <p:nvPr/>
        </p:nvSpPr>
        <p:spPr>
          <a:xfrm>
            <a:off x="1262541" y="3728149"/>
            <a:ext cx="509196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 large synthetic dataset of LLM-generated job-role descriptions aligned with the global skill vector.</a:t>
            </a:r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84D64AC9-2241-52C0-5BE9-482ED1FC8929}"/>
              </a:ext>
            </a:extLst>
          </p:cNvPr>
          <p:cNvSpPr txBox="1"/>
          <p:nvPr/>
        </p:nvSpPr>
        <p:spPr>
          <a:xfrm>
            <a:off x="7534256" y="1961744"/>
            <a:ext cx="509196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 LLM assigns each skill one of:</a:t>
            </a:r>
          </a:p>
          <a:p>
            <a:pPr algn="l" rtl="0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Explicit / Implicit / None → 1 / 0.5 / 0.</a:t>
            </a:r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294252C9-96BE-C59D-7C1B-42F703390829}"/>
              </a:ext>
            </a:extLst>
          </p:cNvPr>
          <p:cNvSpPr txBox="1"/>
          <p:nvPr/>
        </p:nvSpPr>
        <p:spPr>
          <a:xfrm>
            <a:off x="7534256" y="3841024"/>
            <a:ext cx="4572863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Sample skills + evidence levels, </a:t>
            </a:r>
          </a:p>
          <a:p>
            <a:pPr algn="l" rtl="0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prompt an LLM to generate a matching</a:t>
            </a:r>
          </a:p>
          <a:p>
            <a:pPr algn="l" rtl="0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job-role description and store each </a:t>
            </a:r>
          </a:p>
          <a:p>
            <a:pPr algn="l" rtl="0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example as:(job-role text, skill-label vector).</a:t>
            </a:r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033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36B2A5-7DA6-1780-25B4-822E6261E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קבוצה 60">
            <a:extLst>
              <a:ext uri="{FF2B5EF4-FFF2-40B4-BE49-F238E27FC236}">
                <a16:creationId xmlns:a16="http://schemas.microsoft.com/office/drawing/2014/main" id="{4D1D1778-FF1F-05D4-ACF8-B37532905279}"/>
              </a:ext>
            </a:extLst>
          </p:cNvPr>
          <p:cNvGrpSpPr/>
          <p:nvPr/>
        </p:nvGrpSpPr>
        <p:grpSpPr>
          <a:xfrm>
            <a:off x="324461" y="6349143"/>
            <a:ext cx="1484671" cy="801329"/>
            <a:chOff x="491611" y="142569"/>
            <a:chExt cx="1484671" cy="801329"/>
          </a:xfrm>
        </p:grpSpPr>
        <p:sp>
          <p:nvSpPr>
            <p:cNvPr id="62" name="מלבן: פינות מעוגלות 61">
              <a:extLst>
                <a:ext uri="{FF2B5EF4-FFF2-40B4-BE49-F238E27FC236}">
                  <a16:creationId xmlns:a16="http://schemas.microsoft.com/office/drawing/2014/main" id="{AC306518-65B1-FD52-4F64-8787D1CC63BE}"/>
                </a:ext>
              </a:extLst>
            </p:cNvPr>
            <p:cNvSpPr/>
            <p:nvPr/>
          </p:nvSpPr>
          <p:spPr>
            <a:xfrm>
              <a:off x="49161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63" name="גרפיקה 62" descr="בית קו מיתאר">
              <a:extLst>
                <a:ext uri="{FF2B5EF4-FFF2-40B4-BE49-F238E27FC236}">
                  <a16:creationId xmlns:a16="http://schemas.microsoft.com/office/drawing/2014/main" id="{BAFC183A-8C89-82DD-2221-CF2C9EE07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3281" y="142569"/>
              <a:ext cx="801329" cy="801329"/>
            </a:xfrm>
            <a:prstGeom prst="rect">
              <a:avLst/>
            </a:prstGeom>
          </p:spPr>
        </p:pic>
      </p:grpSp>
      <p:grpSp>
        <p:nvGrpSpPr>
          <p:cNvPr id="64" name="קבוצה 63">
            <a:extLst>
              <a:ext uri="{FF2B5EF4-FFF2-40B4-BE49-F238E27FC236}">
                <a16:creationId xmlns:a16="http://schemas.microsoft.com/office/drawing/2014/main" id="{B68DDFA2-8980-3A16-9F7E-C779D1B845FC}"/>
              </a:ext>
            </a:extLst>
          </p:cNvPr>
          <p:cNvGrpSpPr/>
          <p:nvPr/>
        </p:nvGrpSpPr>
        <p:grpSpPr>
          <a:xfrm>
            <a:off x="2281081" y="6390928"/>
            <a:ext cx="1484671" cy="759544"/>
            <a:chOff x="2448231" y="184354"/>
            <a:chExt cx="1484671" cy="759544"/>
          </a:xfrm>
        </p:grpSpPr>
        <p:sp>
          <p:nvSpPr>
            <p:cNvPr id="65" name="מלבן: פינות מעוגלות 64">
              <a:extLst>
                <a:ext uri="{FF2B5EF4-FFF2-40B4-BE49-F238E27FC236}">
                  <a16:creationId xmlns:a16="http://schemas.microsoft.com/office/drawing/2014/main" id="{C5D3D9E5-F358-C557-8931-C4FFB9713230}"/>
                </a:ext>
              </a:extLst>
            </p:cNvPr>
            <p:cNvSpPr/>
            <p:nvPr/>
          </p:nvSpPr>
          <p:spPr>
            <a:xfrm>
              <a:off x="244823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66" name="גרפיקה 65" descr="נורת חשמל וגלגל שיניים קו מיתאר">
              <a:extLst>
                <a:ext uri="{FF2B5EF4-FFF2-40B4-BE49-F238E27FC236}">
                  <a16:creationId xmlns:a16="http://schemas.microsoft.com/office/drawing/2014/main" id="{0CC81CE1-5BE7-A79C-F372-E4D890E6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31687" y="184354"/>
              <a:ext cx="717757" cy="717757"/>
            </a:xfrm>
            <a:prstGeom prst="rect">
              <a:avLst/>
            </a:prstGeom>
          </p:spPr>
        </p:pic>
      </p:grpSp>
      <p:grpSp>
        <p:nvGrpSpPr>
          <p:cNvPr id="67" name="קבוצה 66">
            <a:extLst>
              <a:ext uri="{FF2B5EF4-FFF2-40B4-BE49-F238E27FC236}">
                <a16:creationId xmlns:a16="http://schemas.microsoft.com/office/drawing/2014/main" id="{4BB32004-E540-1F3C-F870-04BC797CA566}"/>
              </a:ext>
            </a:extLst>
          </p:cNvPr>
          <p:cNvGrpSpPr/>
          <p:nvPr/>
        </p:nvGrpSpPr>
        <p:grpSpPr>
          <a:xfrm>
            <a:off x="4237701" y="6404652"/>
            <a:ext cx="1484671" cy="722670"/>
            <a:chOff x="4404851" y="223684"/>
            <a:chExt cx="1484671" cy="722670"/>
          </a:xfrm>
        </p:grpSpPr>
        <p:sp>
          <p:nvSpPr>
            <p:cNvPr id="68" name="מלבן: פינות מעוגלות 67">
              <a:extLst>
                <a:ext uri="{FF2B5EF4-FFF2-40B4-BE49-F238E27FC236}">
                  <a16:creationId xmlns:a16="http://schemas.microsoft.com/office/drawing/2014/main" id="{4E61A87D-9F33-92BC-9557-F60C8E1ACBA5}"/>
                </a:ext>
              </a:extLst>
            </p:cNvPr>
            <p:cNvSpPr/>
            <p:nvPr/>
          </p:nvSpPr>
          <p:spPr>
            <a:xfrm>
              <a:off x="440485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69" name="גרפיקה 68" descr="חוזה קו מיתאר">
              <a:extLst>
                <a:ext uri="{FF2B5EF4-FFF2-40B4-BE49-F238E27FC236}">
                  <a16:creationId xmlns:a16="http://schemas.microsoft.com/office/drawing/2014/main" id="{A2B1A69E-792C-9BB6-4602-650DF4548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85851" y="223684"/>
              <a:ext cx="722670" cy="722670"/>
            </a:xfrm>
            <a:prstGeom prst="rect">
              <a:avLst/>
            </a:prstGeom>
          </p:spPr>
        </p:pic>
      </p:grpSp>
      <p:grpSp>
        <p:nvGrpSpPr>
          <p:cNvPr id="70" name="קבוצה 69">
            <a:extLst>
              <a:ext uri="{FF2B5EF4-FFF2-40B4-BE49-F238E27FC236}">
                <a16:creationId xmlns:a16="http://schemas.microsoft.com/office/drawing/2014/main" id="{6D65DE84-B544-2AB4-8426-485306159D17}"/>
              </a:ext>
            </a:extLst>
          </p:cNvPr>
          <p:cNvGrpSpPr/>
          <p:nvPr/>
        </p:nvGrpSpPr>
        <p:grpSpPr>
          <a:xfrm>
            <a:off x="6194321" y="6386013"/>
            <a:ext cx="1484671" cy="727586"/>
            <a:chOff x="6361471" y="226142"/>
            <a:chExt cx="1484671" cy="727586"/>
          </a:xfrm>
        </p:grpSpPr>
        <p:sp>
          <p:nvSpPr>
            <p:cNvPr id="71" name="מלבן: פינות מעוגלות 70">
              <a:extLst>
                <a:ext uri="{FF2B5EF4-FFF2-40B4-BE49-F238E27FC236}">
                  <a16:creationId xmlns:a16="http://schemas.microsoft.com/office/drawing/2014/main" id="{8ECA07D0-6B81-9775-2CA2-0F36A6E73D35}"/>
                </a:ext>
              </a:extLst>
            </p:cNvPr>
            <p:cNvSpPr/>
            <p:nvPr/>
          </p:nvSpPr>
          <p:spPr>
            <a:xfrm>
              <a:off x="636147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2" name="גרפיקה 71" descr="ראש עם גלגלי שיניים קו מיתאר">
              <a:extLst>
                <a:ext uri="{FF2B5EF4-FFF2-40B4-BE49-F238E27FC236}">
                  <a16:creationId xmlns:a16="http://schemas.microsoft.com/office/drawing/2014/main" id="{C6AF0B42-4D2E-ACBD-5956-03E727E7B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42471" y="231058"/>
              <a:ext cx="722670" cy="722670"/>
            </a:xfrm>
            <a:prstGeom prst="rect">
              <a:avLst/>
            </a:prstGeom>
          </p:spPr>
        </p:pic>
      </p:grpSp>
      <p:grpSp>
        <p:nvGrpSpPr>
          <p:cNvPr id="73" name="קבוצה 72">
            <a:extLst>
              <a:ext uri="{FF2B5EF4-FFF2-40B4-BE49-F238E27FC236}">
                <a16:creationId xmlns:a16="http://schemas.microsoft.com/office/drawing/2014/main" id="{5028D032-1859-DA8E-8A9D-B11A3D14D01D}"/>
              </a:ext>
            </a:extLst>
          </p:cNvPr>
          <p:cNvGrpSpPr/>
          <p:nvPr/>
        </p:nvGrpSpPr>
        <p:grpSpPr>
          <a:xfrm>
            <a:off x="8150941" y="6393385"/>
            <a:ext cx="1484671" cy="722670"/>
            <a:chOff x="8318091" y="223684"/>
            <a:chExt cx="1484671" cy="722670"/>
          </a:xfrm>
        </p:grpSpPr>
        <p:sp>
          <p:nvSpPr>
            <p:cNvPr id="74" name="מלבן: פינות מעוגלות 73">
              <a:extLst>
                <a:ext uri="{FF2B5EF4-FFF2-40B4-BE49-F238E27FC236}">
                  <a16:creationId xmlns:a16="http://schemas.microsoft.com/office/drawing/2014/main" id="{DE590C11-AFD5-0C07-5920-F47AE7D91CA8}"/>
                </a:ext>
              </a:extLst>
            </p:cNvPr>
            <p:cNvSpPr/>
            <p:nvPr/>
          </p:nvSpPr>
          <p:spPr>
            <a:xfrm>
              <a:off x="831809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5" name="גרפיקה 74" descr="חיפוש בתיקיה קו מיתאר">
              <a:extLst>
                <a:ext uri="{FF2B5EF4-FFF2-40B4-BE49-F238E27FC236}">
                  <a16:creationId xmlns:a16="http://schemas.microsoft.com/office/drawing/2014/main" id="{4DD6E2F3-F254-A795-66E0-FDAEE6F2A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99091" y="223684"/>
              <a:ext cx="722670" cy="722670"/>
            </a:xfrm>
            <a:prstGeom prst="rect">
              <a:avLst/>
            </a:prstGeom>
          </p:spPr>
        </p:pic>
      </p:grpSp>
      <p:grpSp>
        <p:nvGrpSpPr>
          <p:cNvPr id="76" name="קבוצה 75">
            <a:extLst>
              <a:ext uri="{FF2B5EF4-FFF2-40B4-BE49-F238E27FC236}">
                <a16:creationId xmlns:a16="http://schemas.microsoft.com/office/drawing/2014/main" id="{D4CE20F3-2DE6-FCAB-7A36-1C6FEF775988}"/>
              </a:ext>
            </a:extLst>
          </p:cNvPr>
          <p:cNvGrpSpPr/>
          <p:nvPr/>
        </p:nvGrpSpPr>
        <p:grpSpPr>
          <a:xfrm>
            <a:off x="10107561" y="6032050"/>
            <a:ext cx="1484671" cy="759544"/>
            <a:chOff x="10274711" y="184354"/>
            <a:chExt cx="1484671" cy="759544"/>
          </a:xfrm>
        </p:grpSpPr>
        <p:sp>
          <p:nvSpPr>
            <p:cNvPr id="77" name="מלבן: פינות מעוגלות 76">
              <a:extLst>
                <a:ext uri="{FF2B5EF4-FFF2-40B4-BE49-F238E27FC236}">
                  <a16:creationId xmlns:a16="http://schemas.microsoft.com/office/drawing/2014/main" id="{D00BFC44-BC7D-8264-2CDA-C07FDC5065BE}"/>
                </a:ext>
              </a:extLst>
            </p:cNvPr>
            <p:cNvSpPr/>
            <p:nvPr/>
          </p:nvSpPr>
          <p:spPr>
            <a:xfrm>
              <a:off x="10274711" y="226142"/>
              <a:ext cx="1484671" cy="71775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78" name="גרפיקה 77" descr="תרשים עמודות קו מיתאר">
              <a:extLst>
                <a:ext uri="{FF2B5EF4-FFF2-40B4-BE49-F238E27FC236}">
                  <a16:creationId xmlns:a16="http://schemas.microsoft.com/office/drawing/2014/main" id="{2C8B1EAB-B055-9821-C745-7EAE27CD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655711" y="184354"/>
              <a:ext cx="722670" cy="722670"/>
            </a:xfrm>
            <a:prstGeom prst="rect">
              <a:avLst/>
            </a:prstGeom>
          </p:spPr>
        </p:pic>
      </p:grpSp>
      <p:sp>
        <p:nvSpPr>
          <p:cNvPr id="79" name="תיבת טקסט 78">
            <a:extLst>
              <a:ext uri="{FF2B5EF4-FFF2-40B4-BE49-F238E27FC236}">
                <a16:creationId xmlns:a16="http://schemas.microsoft.com/office/drawing/2014/main" id="{7C2B8F6F-F411-229B-1F5D-A15AEA50E9EA}"/>
              </a:ext>
            </a:extLst>
          </p:cNvPr>
          <p:cNvSpPr txBox="1"/>
          <p:nvPr/>
        </p:nvSpPr>
        <p:spPr>
          <a:xfrm>
            <a:off x="3563577" y="185397"/>
            <a:ext cx="5064845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Metrics and KPIs</a:t>
            </a:r>
            <a:endParaRPr lang="he-IL" sz="44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pic>
        <p:nvPicPr>
          <p:cNvPr id="27" name="גרפיקה 26" descr="תרשים עמודות עם מילוי מלא">
            <a:extLst>
              <a:ext uri="{FF2B5EF4-FFF2-40B4-BE49-F238E27FC236}">
                <a16:creationId xmlns:a16="http://schemas.microsoft.com/office/drawing/2014/main" id="{D24E40EE-AAEA-5512-CCA4-751593ED60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4461" y="1785847"/>
            <a:ext cx="575590" cy="575590"/>
          </a:xfrm>
          <a:prstGeom prst="rect">
            <a:avLst/>
          </a:prstGeom>
        </p:spPr>
      </p:pic>
      <p:pic>
        <p:nvPicPr>
          <p:cNvPr id="36" name="גרפיקה 35" descr="מגמת עלייה עם מילוי מלא">
            <a:extLst>
              <a:ext uri="{FF2B5EF4-FFF2-40B4-BE49-F238E27FC236}">
                <a16:creationId xmlns:a16="http://schemas.microsoft.com/office/drawing/2014/main" id="{09C3CF6C-7ECB-9CE4-7735-AB8D3DC659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4051" y="3352017"/>
            <a:ext cx="576000" cy="576000"/>
          </a:xfrm>
          <a:prstGeom prst="rect">
            <a:avLst/>
          </a:prstGeom>
        </p:spPr>
      </p:pic>
      <p:pic>
        <p:nvPicPr>
          <p:cNvPr id="38" name="גרפיקה 37" descr="סרגל משולש עם מילוי מלא">
            <a:extLst>
              <a:ext uri="{FF2B5EF4-FFF2-40B4-BE49-F238E27FC236}">
                <a16:creationId xmlns:a16="http://schemas.microsoft.com/office/drawing/2014/main" id="{32FF435C-4A93-B354-E4D1-10E086C82A8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4461" y="4918598"/>
            <a:ext cx="576000" cy="576000"/>
          </a:xfrm>
          <a:prstGeom prst="rect">
            <a:avLst/>
          </a:prstGeom>
        </p:spPr>
      </p:pic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6560DAFE-A780-F3DE-00CC-FE4509C0C4F2}"/>
              </a:ext>
            </a:extLst>
          </p:cNvPr>
          <p:cNvSpPr txBox="1"/>
          <p:nvPr/>
        </p:nvSpPr>
        <p:spPr>
          <a:xfrm>
            <a:off x="1066793" y="1833650"/>
            <a:ext cx="1135871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Result Measurement</a:t>
            </a:r>
          </a:p>
          <a:p>
            <a:pPr algn="l" rtl="0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Compare model predictions (0 / 0.5 / 1) to synthetic LLM-generated ground-truth labels.</a:t>
            </a:r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DE70BFDB-0B03-94EB-0BA7-BDB65937BAF7}"/>
              </a:ext>
            </a:extLst>
          </p:cNvPr>
          <p:cNvSpPr txBox="1"/>
          <p:nvPr/>
        </p:nvSpPr>
        <p:spPr>
          <a:xfrm>
            <a:off x="1066795" y="3352017"/>
            <a:ext cx="1135871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Model Quality</a:t>
            </a:r>
          </a:p>
          <a:p>
            <a:pPr algn="l" rtl="0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Evaluate on validation set using </a:t>
            </a:r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Accuracy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and </a:t>
            </a:r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Macro-F1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with special focus on Implicit skills.</a:t>
            </a:r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41" name="תיבת טקסט 40">
            <a:extLst>
              <a:ext uri="{FF2B5EF4-FFF2-40B4-BE49-F238E27FC236}">
                <a16:creationId xmlns:a16="http://schemas.microsoft.com/office/drawing/2014/main" id="{2319AABE-D7D6-AEEC-5539-802682422425}"/>
              </a:ext>
            </a:extLst>
          </p:cNvPr>
          <p:cNvSpPr txBox="1"/>
          <p:nvPr/>
        </p:nvSpPr>
        <p:spPr>
          <a:xfrm>
            <a:off x="1066794" y="4921699"/>
            <a:ext cx="1135871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Metrics &amp; Protocol</a:t>
            </a:r>
          </a:p>
          <a:p>
            <a:pPr algn="l" rtl="0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Precision / Recall / F1 per skill + Confusion Matrix for None / Implicit / Explicit.</a:t>
            </a:r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114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356</Words>
  <Application>Microsoft Office PowerPoint</Application>
  <PresentationFormat>מסך רחב</PresentationFormat>
  <Paragraphs>46</Paragraphs>
  <Slides>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12" baseType="lpstr">
      <vt:lpstr>ADLaM Display</vt:lpstr>
      <vt:lpstr>Aptos</vt:lpstr>
      <vt:lpstr>Aptos Display</vt:lpstr>
      <vt:lpstr>Arial</vt:lpstr>
      <vt:lpstr>Wingdings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Roni Fadida</dc:creator>
  <cp:lastModifiedBy>Roni Fadida</cp:lastModifiedBy>
  <cp:revision>1</cp:revision>
  <dcterms:created xsi:type="dcterms:W3CDTF">2025-12-05T06:42:01Z</dcterms:created>
  <dcterms:modified xsi:type="dcterms:W3CDTF">2025-12-05T09:30:31Z</dcterms:modified>
</cp:coreProperties>
</file>